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378" r:id="rId5"/>
    <p:sldId id="361" r:id="rId6"/>
    <p:sldId id="377" r:id="rId7"/>
    <p:sldId id="376" r:id="rId8"/>
    <p:sldId id="379" r:id="rId9"/>
    <p:sldId id="380" r:id="rId10"/>
    <p:sldId id="381" r:id="rId11"/>
    <p:sldId id="375" r:id="rId12"/>
    <p:sldId id="374" r:id="rId13"/>
    <p:sldId id="390" r:id="rId14"/>
    <p:sldId id="363" r:id="rId15"/>
    <p:sldId id="365" r:id="rId16"/>
    <p:sldId id="367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3D88"/>
    <a:srgbClr val="B0BD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9"/>
    <p:restoredTop sz="94628"/>
  </p:normalViewPr>
  <p:slideViewPr>
    <p:cSldViewPr snapToGrid="0">
      <p:cViewPr varScale="1">
        <p:scale>
          <a:sx n="152" d="100"/>
          <a:sy n="152" d="100"/>
        </p:scale>
        <p:origin x="6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07E2F0-2A32-6E4F-8BA5-F6D6EF9729D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504CE7-2505-7442-8AD7-DE80452D2EF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504CE7-2505-7442-8AD7-DE80452D2EF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tiff"/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5688426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607283" y="666880"/>
            <a:ext cx="3703460" cy="1121404"/>
          </a:xfrm>
          <a:prstGeom prst="rect">
            <a:avLst/>
          </a:prstGeom>
        </p:spPr>
      </p:pic>
      <p:sp>
        <p:nvSpPr>
          <p:cNvPr id="11" name="灯片编号占位符 17"/>
          <p:cNvSpPr>
            <a:spLocks noGrp="1"/>
          </p:cNvSpPr>
          <p:nvPr>
            <p:ph type="sldNum" sz="quarter" idx="12"/>
          </p:nvPr>
        </p:nvSpPr>
        <p:spPr>
          <a:xfrm>
            <a:off x="9442174" y="6346800"/>
            <a:ext cx="2057400" cy="365125"/>
          </a:xfrm>
          <a:prstGeom prst="rect">
            <a:avLst/>
          </a:prstGeom>
        </p:spPr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0E03252-3DCC-8C4E-B825-9B8FC187767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0E03252-3DCC-8C4E-B825-9B8FC187767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/>
          <p:cNvSpPr>
            <a:spLocks noGrp="1"/>
          </p:cNvSpPr>
          <p:nvPr userDrawn="1"/>
        </p:nvSpPr>
        <p:spPr>
          <a:xfrm>
            <a:off x="3021455" y="6942052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80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01511" y="975276"/>
            <a:ext cx="10698063" cy="0"/>
          </a:xfrm>
          <a:prstGeom prst="line">
            <a:avLst/>
          </a:prstGeom>
          <a:ln w="28575" cmpd="sng">
            <a:solidFill>
              <a:srgbClr val="003E8A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9075562" y="150431"/>
            <a:ext cx="2424012" cy="73515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465225" y="6318949"/>
            <a:ext cx="991045" cy="360811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476510" y="205353"/>
            <a:ext cx="216000" cy="781215"/>
          </a:xfrm>
          <a:prstGeom prst="rect">
            <a:avLst/>
          </a:prstGeom>
          <a:solidFill>
            <a:srgbClr val="003E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12" name="页脚占位符 16"/>
          <p:cNvSpPr>
            <a:spLocks noGrp="1"/>
          </p:cNvSpPr>
          <p:nvPr>
            <p:ph type="ftr" sz="quarter" idx="10"/>
          </p:nvPr>
        </p:nvSpPr>
        <p:spPr>
          <a:xfrm>
            <a:off x="4094881" y="6319174"/>
            <a:ext cx="3086100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3" name="灯片编号占位符 17"/>
          <p:cNvSpPr>
            <a:spLocks noGrp="1"/>
          </p:cNvSpPr>
          <p:nvPr>
            <p:ph type="sldNum" sz="quarter" idx="11"/>
          </p:nvPr>
        </p:nvSpPr>
        <p:spPr>
          <a:xfrm>
            <a:off x="9442174" y="6346800"/>
            <a:ext cx="2057400" cy="365125"/>
          </a:xfrm>
          <a:prstGeom prst="rect">
            <a:avLst/>
          </a:prstGeom>
        </p:spPr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6858568" y="1976645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 userDrawn="1"/>
        </p:nvSpPr>
        <p:spPr>
          <a:xfrm>
            <a:off x="3021455" y="6942052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80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01511" y="975276"/>
            <a:ext cx="10698063" cy="0"/>
          </a:xfrm>
          <a:prstGeom prst="line">
            <a:avLst/>
          </a:prstGeom>
          <a:ln w="28575" cmpd="sng">
            <a:solidFill>
              <a:srgbClr val="003E8A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9075562" y="150431"/>
            <a:ext cx="2424012" cy="73515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 cstate="screen"/>
          <a:stretch>
            <a:fillRect/>
          </a:stretch>
        </p:blipFill>
        <p:spPr>
          <a:xfrm>
            <a:off x="465225" y="6318949"/>
            <a:ext cx="991045" cy="360811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476510" y="205353"/>
            <a:ext cx="216000" cy="781215"/>
          </a:xfrm>
          <a:prstGeom prst="rect">
            <a:avLst/>
          </a:prstGeom>
          <a:solidFill>
            <a:srgbClr val="003E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12" name="页脚占位符 16"/>
          <p:cNvSpPr>
            <a:spLocks noGrp="1"/>
          </p:cNvSpPr>
          <p:nvPr>
            <p:ph type="ftr" sz="quarter" idx="10"/>
          </p:nvPr>
        </p:nvSpPr>
        <p:spPr>
          <a:xfrm>
            <a:off x="4094881" y="6319174"/>
            <a:ext cx="3086100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3" name="灯片编号占位符 17"/>
          <p:cNvSpPr>
            <a:spLocks noGrp="1"/>
          </p:cNvSpPr>
          <p:nvPr>
            <p:ph type="sldNum" sz="quarter" idx="11"/>
          </p:nvPr>
        </p:nvSpPr>
        <p:spPr>
          <a:xfrm>
            <a:off x="9442174" y="6346800"/>
            <a:ext cx="2057400" cy="365125"/>
          </a:xfrm>
          <a:prstGeom prst="rect">
            <a:avLst/>
          </a:prstGeom>
        </p:spPr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0E03252-3DCC-8C4E-B825-9B8FC187767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0E03252-3DCC-8C4E-B825-9B8FC187767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0E03252-3DCC-8C4E-B825-9B8FC187767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0E03252-3DCC-8C4E-B825-9B8FC187767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0E03252-3DCC-8C4E-B825-9B8FC187767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0E03252-3DCC-8C4E-B825-9B8FC187767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70E03252-3DCC-8C4E-B825-9B8FC187767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mailto:zhaochen49@zju.edu.cn" TargetMode="External"/><Relationship Id="rId1" Type="http://schemas.openxmlformats.org/officeDocument/2006/relationships/hyperlink" Target="mailto:jinfeiliu@zju.edu.cn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9.xml"/><Relationship Id="rId16" Type="http://schemas.openxmlformats.org/officeDocument/2006/relationships/tags" Target="../tags/tag18.xml"/><Relationship Id="rId15" Type="http://schemas.openxmlformats.org/officeDocument/2006/relationships/tags" Target="../tags/tag17.xml"/><Relationship Id="rId14" Type="http://schemas.openxmlformats.org/officeDocument/2006/relationships/tags" Target="../tags/tag16.xml"/><Relationship Id="rId13" Type="http://schemas.openxmlformats.org/officeDocument/2006/relationships/tags" Target="../tags/tag15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tags" Target="../tags/tag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" y="4559373"/>
            <a:ext cx="8613424" cy="796995"/>
          </a:xfrm>
          <a:prstGeom prst="rect">
            <a:avLst/>
          </a:prstGeom>
          <a:solidFill>
            <a:srgbClr val="003E8A">
              <a:alpha val="20000"/>
            </a:srgb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内容占位符 1"/>
          <p:cNvSpPr txBox="1"/>
          <p:nvPr/>
        </p:nvSpPr>
        <p:spPr>
          <a:xfrm>
            <a:off x="1381760" y="2407285"/>
            <a:ext cx="8060055" cy="7969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500"/>
              </a:lnSpc>
            </a:pPr>
            <a:r>
              <a:rPr kumimoji="1"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黑体" charset="0"/>
                <a:ea typeface="黑体" charset="0"/>
                <a:cs typeface="黑体" charset="0"/>
              </a:rPr>
              <a:t>第零讲 课程</a:t>
            </a:r>
            <a:r>
              <a:rPr kumimoji="1"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黑体" charset="0"/>
                <a:ea typeface="黑体" charset="0"/>
                <a:cs typeface="黑体" charset="0"/>
              </a:rPr>
              <a:t>简介</a:t>
            </a:r>
            <a:endParaRPr kumimoji="1" lang="zh-CN" altLang="en-US" sz="4800" b="1">
              <a:solidFill>
                <a:schemeClr val="tx1">
                  <a:lumMod val="85000"/>
                  <a:lumOff val="15000"/>
                </a:schemeClr>
              </a:solidFill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73854" y="4697917"/>
            <a:ext cx="75875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360"/>
              </a:lnSpc>
            </a:pPr>
            <a:r>
              <a:rPr lang="zh-CN" altLang="en-US" sz="2800" b="1" kern="2000" spc="127">
                <a:latin typeface="Songti SC Black" panose="02010800040101010101" pitchFamily="2" charset="-122"/>
                <a:ea typeface="Songti SC Black" panose="02010800040101010101" pitchFamily="2" charset="-122"/>
              </a:rPr>
              <a:t>刘金飞        浙江大学</a:t>
            </a:r>
            <a:r>
              <a:rPr lang="zh-CN" altLang="en-US" sz="2800" b="1" kern="2000" spc="127">
                <a:latin typeface="Songti SC Black" panose="02010800040101010101" pitchFamily="2" charset="-122"/>
                <a:ea typeface="Songti SC Black" panose="02010800040101010101" pitchFamily="2" charset="-122"/>
              </a:rPr>
              <a:t>网络空间安全学院</a:t>
            </a:r>
            <a:endParaRPr lang="zh-CN" altLang="en-US" sz="2800" b="1" kern="2000" spc="127">
              <a:latin typeface="Songti SC Black" panose="02010800040101010101" pitchFamily="2" charset="-122"/>
              <a:ea typeface="Songti SC Black" panose="020108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73853" y="2243136"/>
            <a:ext cx="134163" cy="796995"/>
          </a:xfrm>
          <a:prstGeom prst="rect">
            <a:avLst/>
          </a:prstGeom>
          <a:solidFill>
            <a:srgbClr val="003E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标题 1"/>
          <p:cNvSpPr>
            <a:spLocks noGrp="1"/>
          </p:cNvSpPr>
          <p:nvPr/>
        </p:nvSpPr>
        <p:spPr>
          <a:xfrm>
            <a:off x="723721" y="327987"/>
            <a:ext cx="6681125" cy="713696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>
                <a:latin typeface="黑体" charset="0"/>
                <a:ea typeface="黑体" charset="0"/>
              </a:rPr>
              <a:t>课程</a:t>
            </a:r>
            <a:r>
              <a:rPr lang="zh-CN" altLang="en-US" sz="2800" b="1">
                <a:latin typeface="黑体" charset="0"/>
                <a:ea typeface="黑体" charset="0"/>
              </a:rPr>
              <a:t>目标</a:t>
            </a:r>
            <a:endParaRPr lang="zh-CN" altLang="en-US" sz="2800" b="1">
              <a:latin typeface="黑体" charset="0"/>
              <a:ea typeface="黑体" charset="0"/>
            </a:endParaRPr>
          </a:p>
        </p:txBody>
      </p:sp>
      <p:sp>
        <p:nvSpPr>
          <p:cNvPr id="4" name="内容占位符 2"/>
          <p:cNvSpPr txBox="1"/>
          <p:nvPr/>
        </p:nvSpPr>
        <p:spPr>
          <a:xfrm>
            <a:off x="602615" y="1960245"/>
            <a:ext cx="10986770" cy="3467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了解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数据要素市场这一新兴交叉学科的前沿知识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  <a:sym typeface="+mn-ea"/>
            </a:endParaRPr>
          </a:p>
          <a:p>
            <a:pPr lvl="1" fontAlgn="base">
              <a:lnSpc>
                <a:spcPct val="100000"/>
              </a:lnSpc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涉及经济学、博弈论与机制设计、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数据库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系统、机器学习、理论计算机、数据安全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......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fontAlgn="base">
              <a:lnSpc>
                <a:spcPct val="100000"/>
              </a:lnSpc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掌握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数据要素市场这一新兴交叉学科各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方向的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研究基础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lnSpc>
                <a:spcPct val="100000"/>
              </a:lnSpc>
            </a:pPr>
            <a:r>
              <a:rPr lang="en-US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Data acquisition, data security, data pricing, data valuation......</a:t>
            </a:r>
            <a:endParaRPr lang="en-US" altLang="zh-CN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0" fontAlgn="base">
              <a:lnSpc>
                <a:spcPct val="100000"/>
              </a:lnSpc>
            </a:pPr>
            <a:r>
              <a:rPr lang="zh-CN" altLang="en-US" sz="28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培养基本的文献阅读能力，综合运用目前所掌握的思维、编程能力</a:t>
            </a:r>
            <a:endParaRPr lang="zh-CN" altLang="en-US" sz="28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lnSpc>
                <a:spcPct val="100000"/>
              </a:lnSpc>
            </a:pPr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课程综合实践的意义所在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0" fontAlgn="base">
              <a:lnSpc>
                <a:spcPct val="100000"/>
              </a:lnSpc>
            </a:pP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723722" y="327987"/>
            <a:ext cx="1018582" cy="713696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>
                <a:latin typeface="黑体" charset="0"/>
                <a:ea typeface="黑体" charset="0"/>
              </a:rPr>
              <a:t>目录</a:t>
            </a:r>
            <a:endParaRPr lang="zh-CN" altLang="en-US" sz="2400" b="1">
              <a:latin typeface="黑体" charset="0"/>
              <a:ea typeface="黑体" charset="0"/>
            </a:endParaRPr>
          </a:p>
        </p:txBody>
      </p:sp>
      <p:sp>
        <p:nvSpPr>
          <p:cNvPr id="5" name="内容占位符 2"/>
          <p:cNvSpPr txBox="1"/>
          <p:nvPr/>
        </p:nvSpPr>
        <p:spPr>
          <a:xfrm>
            <a:off x="854241" y="1600200"/>
            <a:ext cx="1098646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kumimoji="1" lang="zh-CN" altLang="en-US" b="1">
              <a:latin typeface="华文宋体" panose="02010600040101010101" charset="-122"/>
              <a:ea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b="1">
                <a:latin typeface="华文宋体" panose="02010600040101010101" charset="-122"/>
                <a:ea typeface="华文宋体" panose="02010600040101010101" charset="-122"/>
              </a:rPr>
              <a:t>引言</a:t>
            </a:r>
            <a:endParaRPr kumimoji="1" lang="zh-CN" altLang="en-US" b="1">
              <a:latin typeface="华文宋体" panose="02010600040101010101" charset="-122"/>
              <a:ea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b="1">
                <a:solidFill>
                  <a:srgbClr val="C00000"/>
                </a:solidFill>
                <a:latin typeface="华文宋体" panose="02010600040101010101" charset="-122"/>
                <a:ea typeface="华文宋体" panose="02010600040101010101" charset="-122"/>
              </a:rPr>
              <a:t>课程信息</a:t>
            </a:r>
            <a:endParaRPr kumimoji="1" lang="zh-CN" altLang="en-US" b="1">
              <a:solidFill>
                <a:srgbClr val="C00000"/>
              </a:solidFill>
              <a:latin typeface="华文宋体" panose="02010600040101010101" charset="-122"/>
              <a:ea typeface="华文宋体" panose="02010600040101010101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b="0" smtClean="0">
                <a:latin typeface="Times New Roman Regular" panose="02020603050405020304" charset="0"/>
                <a:cs typeface="Times New Roman Regular" panose="02020603050405020304" charset="0"/>
              </a:rPr>
            </a:fld>
            <a:endParaRPr kumimoji="1" lang="zh-CN" altLang="en-US" b="0" smtClean="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3" name="标题 1"/>
          <p:cNvSpPr>
            <a:spLocks noGrp="1"/>
          </p:cNvSpPr>
          <p:nvPr/>
        </p:nvSpPr>
        <p:spPr>
          <a:xfrm>
            <a:off x="723721" y="327987"/>
            <a:ext cx="6681125" cy="713696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基本信息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内容占位符 2"/>
          <p:cNvSpPr txBox="1"/>
          <p:nvPr/>
        </p:nvSpPr>
        <p:spPr>
          <a:xfrm>
            <a:off x="723900" y="1423670"/>
            <a:ext cx="10775950" cy="46151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7 </a:t>
            </a:r>
            <a:r>
              <a:rPr lang="zh-CN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月</a:t>
            </a:r>
            <a:r>
              <a:rPr lang="en-US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 1 </a:t>
            </a:r>
            <a:r>
              <a:rPr lang="zh-CN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日至</a:t>
            </a:r>
            <a:r>
              <a:rPr lang="en-US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 7 </a:t>
            </a:r>
            <a:r>
              <a:rPr lang="zh-CN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月</a:t>
            </a:r>
            <a:r>
              <a:rPr lang="en-US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 14 </a:t>
            </a:r>
            <a:r>
              <a:rPr lang="zh-CN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日，两周时间（</a:t>
            </a:r>
            <a:r>
              <a:rPr lang="en-US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10 </a:t>
            </a:r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个</a:t>
            </a:r>
            <a:r>
              <a:rPr lang="zh-CN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工作日），全天课程</a:t>
            </a:r>
            <a:endParaRPr lang="en-US" altLang="zh-CN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fontAlgn="base"/>
            <a:r>
              <a:rPr lang="zh-CN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每天上午知识讲授，下午完成作业</a:t>
            </a:r>
            <a:endParaRPr lang="zh-CN" altLang="zh-CN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/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上午：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9:00 - 12:15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，紫金港北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 4-217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/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下午：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14:00 - 17:15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，紫金港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 1-2 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机房，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141-217 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号，自由安排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fontAlgn="base"/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课程网站</a:t>
            </a:r>
            <a:endParaRPr lang="en-US" altLang="zh-CN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学在浙大平台：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https://</a:t>
            </a:r>
            <a:r>
              <a:rPr lang="en-US" altLang="zh-CN" b="1" dirty="0" err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courses.zju.edu.cn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fontAlgn="base"/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教师：刘金飞</a:t>
            </a:r>
            <a:endParaRPr lang="en-US" altLang="zh-CN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  <a:hlinkClick r:id="rId1"/>
              </a:rPr>
              <a:t>jinfeiliu@zju.edu.cn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fontAlgn="base"/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助教：</a:t>
            </a:r>
            <a:r>
              <a:rPr 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吴一航</a:t>
            </a:r>
            <a:endParaRPr lang="zh-CN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  <a:sym typeface="+mn-ea"/>
            </a:endParaRPr>
          </a:p>
          <a:p>
            <a:pPr lvl="1" fontAlgn="base"/>
            <a:r>
              <a:rPr lang="en-US" altLang="zh-CN" sz="2055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  <a:hlinkClick r:id="rId2"/>
              </a:rPr>
              <a:t>yhwu_is@zju.edu.cn</a:t>
            </a:r>
            <a:endParaRPr lang="zh-CN" altLang="en-US" sz="2055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0"/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亦可在钉钉群中提问或私戳</a:t>
            </a:r>
            <a:endParaRPr lang="zh-CN" altLang="zh-CN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标题 1"/>
          <p:cNvSpPr>
            <a:spLocks noGrp="1"/>
          </p:cNvSpPr>
          <p:nvPr/>
        </p:nvSpPr>
        <p:spPr>
          <a:xfrm>
            <a:off x="723721" y="327987"/>
            <a:ext cx="6681125" cy="713696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>
                <a:latin typeface="黑体" charset="0"/>
                <a:ea typeface="黑体" charset="0"/>
              </a:rPr>
              <a:t>参考书籍</a:t>
            </a:r>
            <a:endParaRPr lang="zh-CN" altLang="en-US" sz="2400" b="1">
              <a:latin typeface="黑体" charset="0"/>
              <a:ea typeface="黑体" charset="0"/>
            </a:endParaRPr>
          </a:p>
        </p:txBody>
      </p:sp>
      <p:sp>
        <p:nvSpPr>
          <p:cNvPr id="4" name="内容占位符 2"/>
          <p:cNvSpPr txBox="1"/>
          <p:nvPr/>
        </p:nvSpPr>
        <p:spPr>
          <a:xfrm>
            <a:off x="602632" y="1491391"/>
            <a:ext cx="10986463" cy="47019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zh-CN" altLang="en-US" sz="2400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本课程涉及领域较新，且为交叉领域，暂无系统性全面覆盖的书籍。</a:t>
            </a:r>
            <a:endParaRPr lang="zh-CN" altLang="en-US" sz="2400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fontAlgn="base"/>
            <a:r>
              <a:rPr lang="zh-CN" altLang="en-US" sz="2400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学在浙大会给出每次课程相关的论文与阅读材料</a:t>
            </a:r>
            <a:endParaRPr lang="en-US" altLang="zh-CN" sz="2400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fontAlgn="base"/>
            <a:r>
              <a:rPr lang="zh-CN" altLang="en-US" sz="2400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如果对计算经济学感兴趣，以下是参考教材：</a:t>
            </a:r>
            <a:endParaRPr lang="zh-CN" altLang="en-US" sz="2400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《斯坦福算法博弈论二十讲》[美] 蒂姆·拉夫加登</a:t>
            </a:r>
            <a:endParaRPr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en-US" altLang="zh-CN" sz="2055" b="1" i="1">
                <a:latin typeface="Times New Roman Bold Italic" panose="02020603050405020304" charset="0"/>
                <a:ea typeface="华文宋体" panose="02010600040101010101" charset="-122"/>
                <a:cs typeface="Times New Roman Bold Italic" panose="02020603050405020304" charset="0"/>
              </a:rPr>
              <a:t>algorithmic game theory</a:t>
            </a:r>
            <a:r>
              <a:rPr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, Noam Nisan, Tim Roughgarden, Eva Tardos, Vijay V. Vazirani</a:t>
            </a:r>
            <a:endParaRPr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《博弈论》[以] 迈克尔·马希勒，埃隆·索兰，什穆埃尔·扎米尔</a:t>
            </a:r>
            <a:endParaRPr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《博弈论：矛盾冲突分析》[美] 罗杰·迈尔森</a:t>
            </a:r>
            <a:endParaRPr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《拍卖理论》[美] 维佳·克里斯纳</a:t>
            </a:r>
            <a:endParaRPr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《微观经济理论》[美] 安德鲁·马斯-克莱尔，迈克尔·D·温顿，杰里·R·格林</a:t>
            </a:r>
            <a:endParaRPr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......</a:t>
            </a:r>
            <a:endParaRPr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0"/>
            <a:r>
              <a:rPr lang="zh-CN" altLang="en-US" sz="2400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《数据要素市场概论》人民邮电出版社</a:t>
            </a:r>
            <a:endParaRPr lang="en-US" altLang="zh-CN" sz="2400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zh-CN" altLang="en-US" sz="2400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正在施工中，敬请期待</a:t>
            </a:r>
            <a:r>
              <a:rPr lang="en-US" altLang="zh-CN" sz="2400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......</a:t>
            </a:r>
            <a:endParaRPr lang="en-US" altLang="zh-CN" sz="2400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723721" y="327987"/>
            <a:ext cx="6681125" cy="71369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>
                <a:latin typeface="黑体" charset="0"/>
                <a:ea typeface="黑体" charset="0"/>
              </a:rPr>
              <a:t>课程要求与考核</a:t>
            </a:r>
            <a:endParaRPr lang="zh-CN" altLang="en-US" sz="2800" b="1">
              <a:latin typeface="黑体" charset="0"/>
              <a:ea typeface="黑体" charset="0"/>
            </a:endParaRPr>
          </a:p>
        </p:txBody>
      </p:sp>
      <p:sp>
        <p:nvSpPr>
          <p:cNvPr id="9" name="内容占位符 2"/>
          <p:cNvSpPr txBox="1"/>
          <p:nvPr/>
        </p:nvSpPr>
        <p:spPr>
          <a:xfrm>
            <a:off x="513080" y="1313815"/>
            <a:ext cx="10987405" cy="53975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预修要求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Wingdings" panose="05000000000000000000" charset="0"/>
              <a:buChar char=""/>
            </a:pPr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微积分，线性代数，概率论（Street Fighting Mathematics</a:t>
            </a:r>
            <a:r>
              <a:rPr lang="en-US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!!!</a:t>
            </a:r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）</a:t>
            </a:r>
            <a:endParaRPr lang="zh-CN" altLang="en-US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Wingdings" panose="05000000000000000000" charset="0"/>
              <a:buChar char=""/>
            </a:pPr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编程基础课程（不限制编程语言）</a:t>
            </a:r>
            <a:endParaRPr lang="zh-CN" altLang="en-US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Wingdings" panose="05000000000000000000" charset="0"/>
              <a:buChar char=""/>
            </a:pPr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算法类课程</a:t>
            </a:r>
            <a:endParaRPr lang="zh-CN" altLang="en-US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Wingdings" panose="05000000000000000000" charset="0"/>
              <a:buChar char="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非预修要求：经济学与博弈论基础，数据库系统，数据安全与密码学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......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fontAlgn="base"/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考核要求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/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课堂表现 1</a:t>
            </a:r>
            <a:r>
              <a:rPr 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5</a:t>
            </a:r>
            <a:r>
              <a:rPr lang="en-US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 </a:t>
            </a:r>
            <a:r>
              <a:rPr lang="zh-CN" altLang="en-US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pts</a:t>
            </a:r>
            <a:endParaRPr lang="zh-CN" altLang="en-US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  <a:sym typeface="+mn-ea"/>
            </a:endParaRPr>
          </a:p>
          <a:p>
            <a:pPr lvl="2"/>
            <a:r>
              <a:rPr lang="zh-CN" altLang="en-US" sz="2000" b="1" dirty="0">
                <a:solidFill>
                  <a:srgbClr val="C00000"/>
                </a:solidFill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上午可能会有讨论题或其它互动等，下午进行自主学习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/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平时作业 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4</a:t>
            </a:r>
            <a:r>
              <a:rPr 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5 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pts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2" fontAlgn="base"/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上课讲授的内容的变式，或是经典论文的改编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2" fontAlgn="base"/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B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e comfortable with proofs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/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大作业 40pts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marL="0" lvl="0" indent="0" algn="ctr">
              <a:buNone/>
            </a:pPr>
            <a:endParaRPr lang="zh-CN" altLang="en-US" dirty="0">
              <a:latin typeface="Times New Roman Regular" panose="02020603050405020304" charset="0"/>
              <a:ea typeface="微软雅黑" panose="020B0503020204020204" pitchFamily="34" charset="-122"/>
              <a:cs typeface="Times New Roman Regular" panose="02020603050405020304" charset="0"/>
            </a:endParaRPr>
          </a:p>
          <a:p>
            <a:pPr marL="0" lvl="0" indent="0" algn="ctr">
              <a:buNone/>
            </a:pPr>
            <a:r>
              <a:rPr lang="zh-CN" altLang="en-US" b="1" dirty="0">
                <a:latin typeface="黑体" charset="0"/>
                <a:ea typeface="黑体" charset="0"/>
                <a:cs typeface="Times New Roman Regular" panose="02020603050405020304" charset="0"/>
              </a:rPr>
              <a:t>不要担心成绩！认真学习一定会有收获和好的结果！</a:t>
            </a:r>
            <a:endParaRPr lang="zh-CN" altLang="en-US" b="1" dirty="0">
              <a:latin typeface="黑体" charset="0"/>
              <a:ea typeface="黑体" charset="0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723722" y="327987"/>
            <a:ext cx="1018582" cy="71369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>
                <a:latin typeface="黑体" charset="0"/>
                <a:ea typeface="黑体" charset="0"/>
              </a:rPr>
              <a:t>声明</a:t>
            </a:r>
            <a:endParaRPr lang="zh-CN" altLang="en-US" sz="2800" b="1">
              <a:latin typeface="黑体" charset="0"/>
              <a:ea typeface="黑体" charset="0"/>
            </a:endParaRPr>
          </a:p>
        </p:txBody>
      </p:sp>
      <p:sp>
        <p:nvSpPr>
          <p:cNvPr id="5" name="内容占位符 2"/>
          <p:cNvSpPr txBox="1"/>
          <p:nvPr/>
        </p:nvSpPr>
        <p:spPr>
          <a:xfrm>
            <a:off x="513080" y="1713865"/>
            <a:ext cx="10986770" cy="3773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</a:pPr>
            <a:r>
              <a:rPr kumimoji="1" lang="zh-CN" altLang="en-US" sz="2400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课程中使用的许多图片和资源都是从互联网、其他</a:t>
            </a:r>
            <a:r>
              <a:rPr kumimoji="1" lang="zh-CN" altLang="en-US" sz="2400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课程材料上收集的，仅用于教育目的，版权属于原始所有者。</a:t>
            </a:r>
            <a:endParaRPr kumimoji="1" lang="zh-CN" altLang="en-US" sz="2400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marL="0" indent="0" fontAlgn="auto">
              <a:lnSpc>
                <a:spcPct val="100000"/>
              </a:lnSpc>
              <a:buNone/>
            </a:pPr>
            <a:endParaRPr kumimoji="1" lang="zh-CN" altLang="en-US" sz="2400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fontAlgn="auto">
              <a:lnSpc>
                <a:spcPct val="100000"/>
              </a:lnSpc>
            </a:pPr>
            <a:r>
              <a:rPr kumimoji="1" lang="zh-CN" altLang="en-US" sz="2400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参考课程：</a:t>
            </a:r>
            <a:endParaRPr kumimoji="1" lang="zh-CN" altLang="en-US" sz="2400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auto">
              <a:lnSpc>
                <a:spcPct val="100000"/>
              </a:lnSpc>
            </a:pPr>
            <a:r>
              <a:rPr kumimoji="1" lang="zh-CN" altLang="en-US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UChicago</a:t>
            </a:r>
            <a:r>
              <a:rPr kumimoji="1"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 CMSC 35401: Topics in Machine Learning: The Interplay of Economics and Machine Learning (Winter 2024)</a:t>
            </a:r>
            <a:endParaRPr kumimoji="1"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auto">
              <a:lnSpc>
                <a:spcPct val="100000"/>
              </a:lnSpc>
            </a:pPr>
            <a:r>
              <a:rPr kumimoji="1"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Harvard CS 236r (old CS 286r): Topics at the Interface between Computer Science and Economics: Value of Information and Data</a:t>
            </a:r>
            <a:endParaRPr kumimoji="1"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auto">
              <a:lnSpc>
                <a:spcPct val="100000"/>
              </a:lnSpc>
            </a:pPr>
            <a:r>
              <a:rPr kumimoji="1" lang="en-US" altLang="zh-CN" sz="2055" b="1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Stanford CS 320: Value of Data and AI</a:t>
            </a:r>
            <a:endParaRPr kumimoji="1"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auto">
              <a:lnSpc>
                <a:spcPct val="100000"/>
              </a:lnSpc>
            </a:pPr>
            <a:endParaRPr kumimoji="1" lang="en-US" altLang="zh-CN" sz="2055" b="1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723722" y="327987"/>
            <a:ext cx="1018582" cy="713696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>
                <a:latin typeface="黑体" charset="0"/>
                <a:ea typeface="黑体" charset="0"/>
              </a:rPr>
              <a:t>目录</a:t>
            </a:r>
            <a:endParaRPr lang="zh-CN" altLang="en-US" sz="2400" b="1">
              <a:latin typeface="黑体" charset="0"/>
              <a:ea typeface="黑体" charset="0"/>
            </a:endParaRPr>
          </a:p>
        </p:txBody>
      </p:sp>
      <p:sp>
        <p:nvSpPr>
          <p:cNvPr id="5" name="内容占位符 2"/>
          <p:cNvSpPr txBox="1"/>
          <p:nvPr/>
        </p:nvSpPr>
        <p:spPr>
          <a:xfrm>
            <a:off x="854241" y="1600200"/>
            <a:ext cx="1098646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kumimoji="1" lang="zh-CN" altLang="en-US" b="1">
              <a:latin typeface="华文宋体" panose="02010600040101010101" charset="-122"/>
              <a:ea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b="1">
                <a:solidFill>
                  <a:srgbClr val="C00000"/>
                </a:solidFill>
                <a:latin typeface="华文宋体" panose="02010600040101010101" charset="-122"/>
                <a:ea typeface="华文宋体" panose="02010600040101010101" charset="-122"/>
              </a:rPr>
              <a:t>引言</a:t>
            </a:r>
            <a:endParaRPr kumimoji="1" lang="zh-CN" altLang="en-US" b="1">
              <a:solidFill>
                <a:srgbClr val="C00000"/>
              </a:solidFill>
              <a:latin typeface="华文宋体" panose="02010600040101010101" charset="-122"/>
              <a:ea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b="1">
                <a:latin typeface="华文宋体" panose="02010600040101010101" charset="-122"/>
                <a:ea typeface="华文宋体" panose="02010600040101010101" charset="-122"/>
              </a:rPr>
              <a:t>课程信息</a:t>
            </a:r>
            <a:endParaRPr kumimoji="1" lang="zh-CN" altLang="en-US" b="1">
              <a:latin typeface="华文宋体" panose="02010600040101010101" charset="-122"/>
              <a:ea typeface="华文宋体" panose="02010600040101010101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723900" y="385445"/>
            <a:ext cx="4666615" cy="44386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>
                <a:latin typeface="黑体" charset="0"/>
                <a:ea typeface="黑体" charset="0"/>
              </a:rPr>
              <a:t>数据是二十一世纪的新石油</a:t>
            </a:r>
            <a:endParaRPr lang="zh-CN" altLang="en-US" sz="2800" b="1">
              <a:latin typeface="黑体" charset="0"/>
              <a:ea typeface="黑体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35635" y="1588135"/>
            <a:ext cx="10767060" cy="9537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800" b="1" i="1">
                <a:latin typeface="Times New Roman Bold Italic" panose="02020603050405020304" charset="0"/>
                <a:cs typeface="Times New Roman Bold Italic" panose="02020603050405020304" charset="0"/>
              </a:rPr>
              <a:t>D</a:t>
            </a:r>
            <a:r>
              <a:rPr sz="2800" b="1" i="1">
                <a:latin typeface="Times New Roman Bold Italic" panose="02020603050405020304" charset="0"/>
                <a:cs typeface="Times New Roman Bold Italic" panose="02020603050405020304" charset="0"/>
              </a:rPr>
              <a:t>ata is the new oil</a:t>
            </a:r>
            <a:r>
              <a:rPr lang="en-US" sz="2800" b="1" i="1">
                <a:latin typeface="Times New Roman Bold Italic" panose="02020603050405020304" charset="0"/>
                <a:cs typeface="Times New Roman Bold Italic" panose="02020603050405020304" charset="0"/>
              </a:rPr>
              <a:t>.</a:t>
            </a:r>
            <a:endParaRPr lang="zh-CN" altLang="en-US" sz="2800" b="1"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r"/>
            <a:r>
              <a:rPr lang="zh-CN" altLang="en-US" sz="2800" b="1">
                <a:latin typeface="Times New Roman Bold" panose="02020603050405020304" charset="0"/>
                <a:cs typeface="Times New Roman Bold" panose="02020603050405020304" charset="0"/>
              </a:rPr>
              <a:t>——British data scientist Clive Humby, 20</a:t>
            </a:r>
            <a:r>
              <a:rPr lang="en-US" altLang="zh-CN" sz="2800" b="1">
                <a:latin typeface="Times New Roman Bold" panose="02020603050405020304" charset="0"/>
                <a:cs typeface="Times New Roman Bold" panose="02020603050405020304" charset="0"/>
              </a:rPr>
              <a:t>06</a:t>
            </a:r>
            <a:endParaRPr lang="en-US" altLang="zh-CN" sz="2800" b="1">
              <a:latin typeface="Times New Roman Bold" panose="02020603050405020304" charset="0"/>
              <a:cs typeface="Times New Roman Bold" panose="02020603050405020304" charset="0"/>
            </a:endParaRPr>
          </a:p>
        </p:txBody>
      </p:sp>
      <p:pic>
        <p:nvPicPr>
          <p:cNvPr id="7" name="图片 6" descr="m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635" y="3056890"/>
            <a:ext cx="3395980" cy="24326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199515" y="5695950"/>
            <a:ext cx="2268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latin typeface="Times New Roman Regular" panose="02020603050405020304" charset="0"/>
                <a:ea typeface="华文宋体" panose="02010600040101010101" charset="-122"/>
              </a:rPr>
              <a:t>机器学习离不开</a:t>
            </a:r>
            <a:r>
              <a:rPr lang="zh-CN" altLang="en-US" b="1">
                <a:latin typeface="Times New Roman Regular" panose="02020603050405020304" charset="0"/>
                <a:ea typeface="华文宋体" panose="02010600040101010101" charset="-122"/>
              </a:rPr>
              <a:t>数据</a:t>
            </a:r>
            <a:endParaRPr lang="zh-CN" altLang="en-US" b="1">
              <a:latin typeface="Times New Roman Regular" panose="02020603050405020304" charset="0"/>
              <a:ea typeface="华文宋体" panose="02010600040101010101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4728845" y="5695950"/>
            <a:ext cx="3055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latin typeface="Times New Roman Regular" panose="02020603050405020304" charset="0"/>
                <a:ea typeface="华文宋体" panose="02010600040101010101" charset="-122"/>
              </a:rPr>
              <a:t>广告推荐与拍卖</a:t>
            </a:r>
            <a:r>
              <a:rPr lang="zh-CN" altLang="en-US" b="1">
                <a:latin typeface="Times New Roman Regular" panose="02020603050405020304" charset="0"/>
                <a:ea typeface="华文宋体" panose="02010600040101010101" charset="-122"/>
              </a:rPr>
              <a:t>离不开数据</a:t>
            </a:r>
            <a:endParaRPr lang="zh-CN" altLang="en-US" b="1">
              <a:latin typeface="Times New Roman Regular" panose="02020603050405020304" charset="0"/>
              <a:ea typeface="华文宋体" panose="02010600040101010101" charset="-122"/>
            </a:endParaRPr>
          </a:p>
        </p:txBody>
      </p:sp>
      <p:pic>
        <p:nvPicPr>
          <p:cNvPr id="11" name="图片 10" descr="a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040" y="3056890"/>
            <a:ext cx="4252595" cy="2427605"/>
          </a:xfrm>
          <a:prstGeom prst="rect">
            <a:avLst/>
          </a:prstGeom>
        </p:spPr>
      </p:pic>
      <p:pic>
        <p:nvPicPr>
          <p:cNvPr id="12" name="图片 11" descr="industry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1060" y="3056890"/>
            <a:ext cx="2854960" cy="2426970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8639175" y="5695950"/>
            <a:ext cx="2538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latin typeface="Times New Roman Regular" panose="02020603050405020304" charset="0"/>
                <a:ea typeface="华文宋体" panose="02010600040101010101" charset="-122"/>
              </a:rPr>
              <a:t>产业数字化离不开</a:t>
            </a:r>
            <a:r>
              <a:rPr lang="zh-CN" altLang="en-US" b="1">
                <a:latin typeface="Times New Roman Regular" panose="02020603050405020304" charset="0"/>
                <a:ea typeface="华文宋体" panose="02010600040101010101" charset="-122"/>
              </a:rPr>
              <a:t>数据</a:t>
            </a:r>
            <a:endParaRPr lang="zh-CN" altLang="en-US" b="1">
              <a:latin typeface="Times New Roman Regular" panose="02020603050405020304" charset="0"/>
              <a:ea typeface="华文宋体" panose="02010600040101010101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723900" y="385445"/>
            <a:ext cx="4749800" cy="44386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>
                <a:latin typeface="黑体" charset="0"/>
                <a:ea typeface="黑体" charset="0"/>
              </a:rPr>
              <a:t>数据是二十一世纪的新石油</a:t>
            </a:r>
            <a:endParaRPr lang="zh-CN" altLang="en-US" sz="2800" b="1">
              <a:latin typeface="黑体" charset="0"/>
              <a:ea typeface="黑体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3" name="图片 2" descr="oi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77940" y="2800350"/>
            <a:ext cx="5651500" cy="3911600"/>
          </a:xfrm>
          <a:prstGeom prst="rect">
            <a:avLst/>
          </a:prstGeom>
        </p:spPr>
      </p:pic>
      <p:pic>
        <p:nvPicPr>
          <p:cNvPr id="4" name="图片 3" descr="oil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35" y="1057910"/>
            <a:ext cx="6955155" cy="370649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723900" y="385445"/>
            <a:ext cx="3230880" cy="44386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>
                <a:latin typeface="黑体" charset="0"/>
                <a:ea typeface="黑体" charset="0"/>
              </a:rPr>
              <a:t>大数据</a:t>
            </a:r>
            <a:r>
              <a:rPr lang="zh-CN" altLang="en-US" sz="2800" b="1">
                <a:latin typeface="黑体" charset="0"/>
                <a:ea typeface="黑体" charset="0"/>
              </a:rPr>
              <a:t>时代的挑战</a:t>
            </a:r>
            <a:endParaRPr lang="zh-CN" altLang="en-US" sz="2800" b="1">
              <a:latin typeface="黑体" charset="0"/>
              <a:ea typeface="黑体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7" name="内容占位符 2"/>
          <p:cNvSpPr txBox="1"/>
          <p:nvPr>
            <p:custDataLst>
              <p:tags r:id="rId1"/>
            </p:custDataLst>
          </p:nvPr>
        </p:nvSpPr>
        <p:spPr>
          <a:xfrm>
            <a:off x="513080" y="1325245"/>
            <a:ext cx="10986770" cy="5020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挑战一：数据的收集与整理（</a:t>
            </a:r>
            <a:r>
              <a:rPr lang="en-US" altLang="zh-CN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Data Acquisition</a:t>
            </a: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）</a:t>
            </a:r>
            <a:endParaRPr lang="zh-CN" altLang="en-US" b="1" dirty="0">
              <a:latin typeface="Times New Roman Regular" panose="02020603050405020304" charset="0"/>
              <a:ea typeface="黑体" charset="0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石油在使用前也需要提炼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加工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数据的聚合，有利于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打破数据孤岛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处理不善，容易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形成“数据沼泽”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华文宋体" panose="02010600040101010101" charset="-122"/>
                <a:ea typeface="华文宋体" panose="02010600040101010101" charset="-122"/>
                <a:cs typeface="Times New Roman Regular" panose="02020603050405020304" charset="0"/>
              </a:rPr>
              <a:t>从数据到智慧的流程</a:t>
            </a:r>
            <a:r>
              <a:rPr lang="zh-CN" altLang="en-US" b="1" dirty="0">
                <a:latin typeface="华文宋体" panose="02010600040101010101" charset="-122"/>
                <a:ea typeface="华文宋体" panose="02010600040101010101" charset="-122"/>
                <a:cs typeface="Times New Roman Regular" panose="02020603050405020304" charset="0"/>
              </a:rPr>
              <a:t>如图</a:t>
            </a:r>
            <a:endParaRPr lang="zh-CN" altLang="en-US" b="1" dirty="0">
              <a:latin typeface="华文宋体" panose="02010600040101010101" charset="-122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21" name="矩形 20"/>
          <p:cNvSpPr/>
          <p:nvPr>
            <p:custDataLst>
              <p:tags r:id="rId2"/>
            </p:custDataLst>
          </p:nvPr>
        </p:nvSpPr>
        <p:spPr>
          <a:xfrm>
            <a:off x="7093585" y="4130675"/>
            <a:ext cx="4482465" cy="1016635"/>
          </a:xfrm>
          <a:prstGeom prst="rect">
            <a:avLst/>
          </a:prstGeom>
          <a:gradFill>
            <a:gsLst>
              <a:gs pos="0">
                <a:srgbClr val="3498DB"/>
              </a:gs>
              <a:gs pos="100000">
                <a:sysClr val="window" lastClr="FFFFFF">
                  <a:alpha val="17000"/>
                </a:sysClr>
              </a:gs>
            </a:gsLst>
            <a:lin ang="600000" scaled="0"/>
          </a:gra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3200" b="1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22" name="矩形 21"/>
          <p:cNvSpPr/>
          <p:nvPr>
            <p:custDataLst>
              <p:tags r:id="rId3"/>
            </p:custDataLst>
          </p:nvPr>
        </p:nvSpPr>
        <p:spPr>
          <a:xfrm>
            <a:off x="7093585" y="3088640"/>
            <a:ext cx="3027680" cy="1016635"/>
          </a:xfrm>
          <a:prstGeom prst="rect">
            <a:avLst/>
          </a:prstGeom>
          <a:gradFill>
            <a:gsLst>
              <a:gs pos="0">
                <a:srgbClr val="1AA3AA">
                  <a:alpha val="65000"/>
                </a:srgbClr>
              </a:gs>
              <a:gs pos="100000">
                <a:sysClr val="window" lastClr="FFFFFF">
                  <a:alpha val="17000"/>
                </a:sysClr>
              </a:gs>
            </a:gsLst>
            <a:lin ang="600000" scaled="0"/>
          </a:gra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3200" b="1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23" name="矩形 22"/>
          <p:cNvSpPr/>
          <p:nvPr>
            <p:custDataLst>
              <p:tags r:id="rId4"/>
            </p:custDataLst>
          </p:nvPr>
        </p:nvSpPr>
        <p:spPr>
          <a:xfrm>
            <a:off x="7093585" y="2046605"/>
            <a:ext cx="3606165" cy="1016635"/>
          </a:xfrm>
          <a:prstGeom prst="rect">
            <a:avLst/>
          </a:prstGeom>
          <a:gradFill>
            <a:gsLst>
              <a:gs pos="0">
                <a:srgbClr val="69A35B">
                  <a:lumMod val="60000"/>
                  <a:lumOff val="40000"/>
                  <a:alpha val="75000"/>
                </a:srgbClr>
              </a:gs>
              <a:gs pos="100000">
                <a:sysClr val="window" lastClr="FFFFFF">
                  <a:alpha val="17000"/>
                </a:sysClr>
              </a:gs>
            </a:gsLst>
            <a:lin ang="600000" scaled="0"/>
          </a:gra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3200" b="1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20" name="矩形 19"/>
          <p:cNvSpPr/>
          <p:nvPr>
            <p:custDataLst>
              <p:tags r:id="rId5"/>
            </p:custDataLst>
          </p:nvPr>
        </p:nvSpPr>
        <p:spPr>
          <a:xfrm>
            <a:off x="7093585" y="5172710"/>
            <a:ext cx="4413250" cy="1016635"/>
          </a:xfrm>
          <a:prstGeom prst="rect">
            <a:avLst/>
          </a:prstGeom>
          <a:gradFill>
            <a:gsLst>
              <a:gs pos="0">
                <a:srgbClr val="1F74AD"/>
              </a:gs>
              <a:gs pos="100000">
                <a:sysClr val="window" lastClr="FFFFFF">
                  <a:alpha val="17000"/>
                </a:sysClr>
              </a:gs>
            </a:gsLst>
            <a:lin ang="600000" scaled="0"/>
          </a:gra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3200" b="1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27" name="文本框 26"/>
          <p:cNvSpPr txBox="1"/>
          <p:nvPr>
            <p:custDataLst>
              <p:tags r:id="rId6"/>
            </p:custDataLst>
          </p:nvPr>
        </p:nvSpPr>
        <p:spPr>
          <a:xfrm>
            <a:off x="7607935" y="2414270"/>
            <a:ext cx="2512695" cy="376555"/>
          </a:xfrm>
          <a:prstGeom prst="rect">
            <a:avLst/>
          </a:prstGeom>
          <a:noFill/>
        </p:spPr>
        <p:txBody>
          <a:bodyPr wrap="square" tIns="0" bIns="46800" rtlCol="0" anchor="t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spc="150">
                <a:solidFill>
                  <a:srgbClr val="000000">
                    <a:lumMod val="75000"/>
                    <a:lumOff val="25000"/>
                  </a:srgbClr>
                </a:solidFill>
                <a:latin typeface="Times New Roman Regular" panose="02020603050405020304" charset="0"/>
                <a:ea typeface="华文宋体" panose="02010600040101010101" charset="-122"/>
              </a:rPr>
              <a:t>深入理解，指导决策</a:t>
            </a:r>
            <a:endParaRPr lang="zh-CN" altLang="en-US" sz="1600" b="1" spc="150">
              <a:solidFill>
                <a:srgbClr val="000000">
                  <a:lumMod val="75000"/>
                  <a:lumOff val="25000"/>
                </a:srgbClr>
              </a:solidFill>
              <a:latin typeface="Times New Roman Regular" panose="02020603050405020304" charset="0"/>
              <a:ea typeface="华文宋体" panose="02010600040101010101" charset="-122"/>
            </a:endParaRPr>
          </a:p>
        </p:txBody>
      </p:sp>
      <p:sp>
        <p:nvSpPr>
          <p:cNvPr id="35" name="文本框 34"/>
          <p:cNvSpPr txBox="1"/>
          <p:nvPr>
            <p:custDataLst>
              <p:tags r:id="rId7"/>
            </p:custDataLst>
          </p:nvPr>
        </p:nvSpPr>
        <p:spPr>
          <a:xfrm>
            <a:off x="8152765" y="3408680"/>
            <a:ext cx="1532890" cy="376555"/>
          </a:xfrm>
          <a:prstGeom prst="rect">
            <a:avLst/>
          </a:prstGeom>
          <a:noFill/>
        </p:spPr>
        <p:txBody>
          <a:bodyPr wrap="square" tIns="0" bIns="46800" rtlCol="0" anchor="t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spc="150">
                <a:solidFill>
                  <a:srgbClr val="000000">
                    <a:lumMod val="75000"/>
                    <a:lumOff val="25000"/>
                  </a:srgbClr>
                </a:solidFill>
                <a:latin typeface="Times New Roman Regular" panose="02020603050405020304" charset="0"/>
                <a:ea typeface="华文宋体" panose="02010600040101010101" charset="-122"/>
              </a:rPr>
              <a:t>对信息的理解</a:t>
            </a:r>
            <a:endParaRPr lang="zh-CN" altLang="en-US" sz="1600" b="1" spc="150">
              <a:solidFill>
                <a:srgbClr val="000000">
                  <a:lumMod val="75000"/>
                  <a:lumOff val="25000"/>
                </a:srgbClr>
              </a:solidFill>
              <a:latin typeface="Times New Roman Regular" panose="02020603050405020304" charset="0"/>
              <a:ea typeface="华文宋体" panose="02010600040101010101" charset="-122"/>
            </a:endParaRPr>
          </a:p>
        </p:txBody>
      </p:sp>
      <p:sp>
        <p:nvSpPr>
          <p:cNvPr id="37" name="文本框 36"/>
          <p:cNvSpPr txBox="1"/>
          <p:nvPr>
            <p:custDataLst>
              <p:tags r:id="rId8"/>
            </p:custDataLst>
          </p:nvPr>
        </p:nvSpPr>
        <p:spPr>
          <a:xfrm>
            <a:off x="8816975" y="4450715"/>
            <a:ext cx="2689225" cy="376555"/>
          </a:xfrm>
          <a:prstGeom prst="rect">
            <a:avLst/>
          </a:prstGeom>
          <a:noFill/>
        </p:spPr>
        <p:txBody>
          <a:bodyPr wrap="square" tIns="0" bIns="46800" rtlCol="0" anchor="t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spc="150">
                <a:solidFill>
                  <a:srgbClr val="000000">
                    <a:lumMod val="75000"/>
                    <a:lumOff val="25000"/>
                  </a:srgbClr>
                </a:solidFill>
                <a:latin typeface="Times New Roman Regular" panose="02020603050405020304" charset="0"/>
                <a:ea typeface="华文宋体" panose="02010600040101010101" charset="-122"/>
              </a:rPr>
              <a:t>有组织的数据，更加清晰</a:t>
            </a:r>
            <a:endParaRPr lang="zh-CN" altLang="en-US" sz="1600" b="1" spc="150">
              <a:solidFill>
                <a:srgbClr val="000000">
                  <a:lumMod val="75000"/>
                  <a:lumOff val="25000"/>
                </a:srgbClr>
              </a:solidFill>
              <a:latin typeface="Times New Roman Regular" panose="02020603050405020304" charset="0"/>
              <a:ea typeface="华文宋体" panose="02010600040101010101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9"/>
            </p:custDataLst>
          </p:nvPr>
        </p:nvSpPr>
        <p:spPr>
          <a:xfrm>
            <a:off x="9448165" y="5579110"/>
            <a:ext cx="2127250" cy="376555"/>
          </a:xfrm>
          <a:prstGeom prst="rect">
            <a:avLst/>
          </a:prstGeom>
          <a:noFill/>
        </p:spPr>
        <p:txBody>
          <a:bodyPr wrap="square" tIns="0" bIns="46800" rtlCol="0" anchor="t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spc="150">
                <a:solidFill>
                  <a:srgbClr val="000000">
                    <a:lumMod val="75000"/>
                    <a:lumOff val="25000"/>
                  </a:srgbClr>
                </a:solidFill>
                <a:latin typeface="Times New Roman Regular" panose="02020603050405020304" charset="0"/>
                <a:ea typeface="华文宋体" panose="02010600040101010101" charset="-122"/>
              </a:rPr>
              <a:t>未经加工的原材料</a:t>
            </a:r>
            <a:endParaRPr lang="zh-CN" altLang="en-US" sz="1600" b="1" spc="150">
              <a:solidFill>
                <a:srgbClr val="000000">
                  <a:lumMod val="75000"/>
                  <a:lumOff val="25000"/>
                </a:srgbClr>
              </a:solidFill>
              <a:latin typeface="Times New Roman Regular" panose="02020603050405020304" charset="0"/>
              <a:ea typeface="华文宋体" panose="02010600040101010101" charset="-122"/>
            </a:endParaRPr>
          </a:p>
        </p:txBody>
      </p:sp>
      <p:sp>
        <p:nvSpPr>
          <p:cNvPr id="66" name="任意多边形: 形状 65"/>
          <p:cNvSpPr/>
          <p:nvPr>
            <p:custDataLst>
              <p:tags r:id="rId10"/>
            </p:custDataLst>
          </p:nvPr>
        </p:nvSpPr>
        <p:spPr>
          <a:xfrm>
            <a:off x="6499456" y="2046918"/>
            <a:ext cx="1179134" cy="1016495"/>
          </a:xfrm>
          <a:custGeom>
            <a:avLst/>
            <a:gdLst>
              <a:gd name="connsiteX0" fmla="*/ 589567 w 1179134"/>
              <a:gd name="connsiteY0" fmla="*/ 0 h 1016495"/>
              <a:gd name="connsiteX1" fmla="*/ 1179134 w 1179134"/>
              <a:gd name="connsiteY1" fmla="*/ 1016495 h 1016495"/>
              <a:gd name="connsiteX2" fmla="*/ 0 w 1179134"/>
              <a:gd name="connsiteY2" fmla="*/ 1016495 h 1016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79134" h="1016495">
                <a:moveTo>
                  <a:pt x="589567" y="0"/>
                </a:moveTo>
                <a:lnTo>
                  <a:pt x="1179134" y="1016495"/>
                </a:lnTo>
                <a:lnTo>
                  <a:pt x="0" y="1016495"/>
                </a:lnTo>
                <a:close/>
              </a:path>
            </a:pathLst>
          </a:custGeom>
          <a:solidFill>
            <a:srgbClr val="69A35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68" name="任意多边形: 形状 67"/>
          <p:cNvSpPr/>
          <p:nvPr>
            <p:custDataLst>
              <p:tags r:id="rId11"/>
            </p:custDataLst>
          </p:nvPr>
        </p:nvSpPr>
        <p:spPr>
          <a:xfrm>
            <a:off x="5895151" y="3088825"/>
            <a:ext cx="2387747" cy="1016495"/>
          </a:xfrm>
          <a:custGeom>
            <a:avLst/>
            <a:gdLst>
              <a:gd name="connsiteX0" fmla="*/ 589567 w 2387747"/>
              <a:gd name="connsiteY0" fmla="*/ 0 h 1016495"/>
              <a:gd name="connsiteX1" fmla="*/ 1798179 w 2387747"/>
              <a:gd name="connsiteY1" fmla="*/ 0 h 1016495"/>
              <a:gd name="connsiteX2" fmla="*/ 2387747 w 2387747"/>
              <a:gd name="connsiteY2" fmla="*/ 1016495 h 1016495"/>
              <a:gd name="connsiteX3" fmla="*/ 0 w 2387747"/>
              <a:gd name="connsiteY3" fmla="*/ 1016495 h 1016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7747" h="1016495">
                <a:moveTo>
                  <a:pt x="589567" y="0"/>
                </a:moveTo>
                <a:lnTo>
                  <a:pt x="1798179" y="0"/>
                </a:lnTo>
                <a:lnTo>
                  <a:pt x="2387747" y="1016495"/>
                </a:lnTo>
                <a:lnTo>
                  <a:pt x="0" y="1016495"/>
                </a:lnTo>
                <a:close/>
              </a:path>
            </a:pathLst>
          </a:custGeom>
          <a:solidFill>
            <a:srgbClr val="1AA3AA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70" name="任意多边形: 形状 69"/>
          <p:cNvSpPr/>
          <p:nvPr>
            <p:custDataLst>
              <p:tags r:id="rId12"/>
            </p:custDataLst>
          </p:nvPr>
        </p:nvSpPr>
        <p:spPr>
          <a:xfrm>
            <a:off x="5290843" y="4130733"/>
            <a:ext cx="3596360" cy="1016495"/>
          </a:xfrm>
          <a:custGeom>
            <a:avLst/>
            <a:gdLst>
              <a:gd name="connsiteX0" fmla="*/ 589567 w 3596360"/>
              <a:gd name="connsiteY0" fmla="*/ 0 h 1016495"/>
              <a:gd name="connsiteX1" fmla="*/ 3006793 w 3596360"/>
              <a:gd name="connsiteY1" fmla="*/ 0 h 1016495"/>
              <a:gd name="connsiteX2" fmla="*/ 3596360 w 3596360"/>
              <a:gd name="connsiteY2" fmla="*/ 1016495 h 1016495"/>
              <a:gd name="connsiteX3" fmla="*/ 0 w 3596360"/>
              <a:gd name="connsiteY3" fmla="*/ 1016495 h 1016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96360" h="1016495">
                <a:moveTo>
                  <a:pt x="589567" y="0"/>
                </a:moveTo>
                <a:lnTo>
                  <a:pt x="3006793" y="0"/>
                </a:lnTo>
                <a:lnTo>
                  <a:pt x="3596360" y="1016495"/>
                </a:lnTo>
                <a:lnTo>
                  <a:pt x="0" y="1016495"/>
                </a:lnTo>
                <a:close/>
              </a:path>
            </a:pathLst>
          </a:cu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72" name="任意多边形: 形状 71"/>
          <p:cNvSpPr/>
          <p:nvPr>
            <p:custDataLst>
              <p:tags r:id="rId13"/>
            </p:custDataLst>
          </p:nvPr>
        </p:nvSpPr>
        <p:spPr>
          <a:xfrm>
            <a:off x="4686537" y="5172640"/>
            <a:ext cx="4804972" cy="1016495"/>
          </a:xfrm>
          <a:custGeom>
            <a:avLst/>
            <a:gdLst>
              <a:gd name="connsiteX0" fmla="*/ 589567 w 4804972"/>
              <a:gd name="connsiteY0" fmla="*/ 0 h 1016495"/>
              <a:gd name="connsiteX1" fmla="*/ 4215405 w 4804972"/>
              <a:gd name="connsiteY1" fmla="*/ 0 h 1016495"/>
              <a:gd name="connsiteX2" fmla="*/ 4804972 w 4804972"/>
              <a:gd name="connsiteY2" fmla="*/ 1016495 h 1016495"/>
              <a:gd name="connsiteX3" fmla="*/ 0 w 4804972"/>
              <a:gd name="connsiteY3" fmla="*/ 1016495 h 1016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972" h="1016495">
                <a:moveTo>
                  <a:pt x="589567" y="0"/>
                </a:moveTo>
                <a:lnTo>
                  <a:pt x="4215405" y="0"/>
                </a:lnTo>
                <a:lnTo>
                  <a:pt x="4804972" y="1016495"/>
                </a:lnTo>
                <a:lnTo>
                  <a:pt x="0" y="1016495"/>
                </a:lnTo>
                <a:close/>
              </a:path>
            </a:pathLst>
          </a:custGeom>
          <a:solidFill>
            <a:srgbClr val="1F74AD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60" name="文本框 59"/>
          <p:cNvSpPr txBox="1"/>
          <p:nvPr>
            <p:custDataLst>
              <p:tags r:id="rId14"/>
            </p:custDataLst>
          </p:nvPr>
        </p:nvSpPr>
        <p:spPr>
          <a:xfrm>
            <a:off x="6025495" y="5359759"/>
            <a:ext cx="2127056" cy="642257"/>
          </a:xfrm>
          <a:prstGeom prst="rect">
            <a:avLst/>
          </a:prstGeom>
          <a:noFill/>
        </p:spPr>
        <p:txBody>
          <a:bodyPr wrap="square" lIns="90000" tIns="46800" rIns="90000" bIns="4680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spc="300">
                <a:solidFill>
                  <a:sysClr val="window" lastClr="FFFFFF"/>
                </a:solidFill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数据</a:t>
            </a:r>
            <a:endParaRPr lang="zh-CN" altLang="en-US" sz="2000" b="1" spc="300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000" b="1" spc="300">
                <a:solidFill>
                  <a:sysClr val="window" lastClr="FFFFFF"/>
                </a:solidFill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data</a:t>
            </a:r>
            <a:endParaRPr lang="en-US" altLang="zh-CN" sz="2000" b="1" spc="300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61" name="文本框 60"/>
          <p:cNvSpPr txBox="1"/>
          <p:nvPr>
            <p:custDataLst>
              <p:tags r:id="rId15"/>
            </p:custDataLst>
          </p:nvPr>
        </p:nvSpPr>
        <p:spPr>
          <a:xfrm>
            <a:off x="5708650" y="4318000"/>
            <a:ext cx="2704465" cy="641985"/>
          </a:xfrm>
          <a:prstGeom prst="rect">
            <a:avLst/>
          </a:prstGeom>
          <a:noFill/>
        </p:spPr>
        <p:txBody>
          <a:bodyPr wrap="square" lIns="90000" tIns="46800" rIns="90000" bIns="4680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spc="300">
                <a:solidFill>
                  <a:sysClr val="window" lastClr="FFFFFF"/>
                </a:solidFill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信息</a:t>
            </a:r>
            <a:endParaRPr lang="zh-CN" altLang="en-US" sz="2000" b="1" spc="300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000" b="1" spc="300">
                <a:solidFill>
                  <a:sysClr val="window" lastClr="FFFFFF"/>
                </a:solidFill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information</a:t>
            </a:r>
            <a:endParaRPr lang="zh-CN" altLang="en-US" sz="2000" b="1" spc="300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62" name="文本框 61"/>
          <p:cNvSpPr txBox="1"/>
          <p:nvPr>
            <p:custDataLst>
              <p:tags r:id="rId16"/>
            </p:custDataLst>
          </p:nvPr>
        </p:nvSpPr>
        <p:spPr>
          <a:xfrm>
            <a:off x="6025515" y="3316605"/>
            <a:ext cx="2127250" cy="641985"/>
          </a:xfrm>
          <a:prstGeom prst="rect">
            <a:avLst/>
          </a:prstGeom>
          <a:noFill/>
        </p:spPr>
        <p:txBody>
          <a:bodyPr wrap="square" lIns="90000" tIns="46800" rIns="90000" bIns="4680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spc="300">
                <a:solidFill>
                  <a:sysClr val="window" lastClr="FFFFFF"/>
                </a:solidFill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知识</a:t>
            </a:r>
            <a:r>
              <a:rPr lang="en-US" altLang="zh-CN" sz="2000" b="1" spc="300">
                <a:solidFill>
                  <a:sysClr val="window" lastClr="FFFFFF"/>
                </a:solidFill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knowledge</a:t>
            </a:r>
            <a:endParaRPr lang="zh-CN" altLang="en-US" sz="2000" b="1" spc="300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sp>
        <p:nvSpPr>
          <p:cNvPr id="63" name="文本框 62"/>
          <p:cNvSpPr txBox="1"/>
          <p:nvPr>
            <p:custDataLst>
              <p:tags r:id="rId17"/>
            </p:custDataLst>
          </p:nvPr>
        </p:nvSpPr>
        <p:spPr>
          <a:xfrm>
            <a:off x="6163310" y="2473325"/>
            <a:ext cx="1851660" cy="519430"/>
          </a:xfrm>
          <a:prstGeom prst="rect">
            <a:avLst/>
          </a:prstGeom>
          <a:noFill/>
        </p:spPr>
        <p:txBody>
          <a:bodyPr wrap="square" lIns="90000" tIns="46800" rIns="90000" bIns="46800" rtlCol="0" anchor="ctr"/>
          <a:lstStyle/>
          <a:p>
            <a:pPr algn="ctr">
              <a:lnSpc>
                <a:spcPct val="120000"/>
              </a:lnSpc>
            </a:pPr>
            <a:r>
              <a:rPr lang="zh-CN" altLang="en-US" b="1" spc="300">
                <a:solidFill>
                  <a:sysClr val="window" lastClr="FFFFFF"/>
                </a:solidFill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智慧</a:t>
            </a:r>
            <a:endParaRPr lang="zh-CN" altLang="en-US" b="1" spc="300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algn="ctr">
              <a:lnSpc>
                <a:spcPct val="120000"/>
              </a:lnSpc>
            </a:pPr>
            <a:r>
              <a:rPr lang="en-US" altLang="zh-CN" b="1" spc="300">
                <a:solidFill>
                  <a:sysClr val="window" lastClr="FFFFFF"/>
                </a:solidFill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wisdom</a:t>
            </a:r>
            <a:endParaRPr lang="zh-CN" altLang="en-US" b="1" spc="300">
              <a:solidFill>
                <a:sysClr val="window" lastClr="FFFFFF"/>
              </a:solidFill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723900" y="385445"/>
            <a:ext cx="3230880" cy="44386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>
                <a:latin typeface="黑体" charset="0"/>
                <a:ea typeface="黑体" charset="0"/>
              </a:rPr>
              <a:t>大数据</a:t>
            </a:r>
            <a:r>
              <a:rPr lang="zh-CN" altLang="en-US" sz="2800" b="1">
                <a:latin typeface="黑体" charset="0"/>
                <a:ea typeface="黑体" charset="0"/>
              </a:rPr>
              <a:t>时代的挑战</a:t>
            </a:r>
            <a:endParaRPr lang="zh-CN" altLang="en-US" sz="2800" b="1">
              <a:latin typeface="黑体" charset="0"/>
              <a:ea typeface="黑体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7" name="内容占位符 2"/>
          <p:cNvSpPr txBox="1"/>
          <p:nvPr>
            <p:custDataLst>
              <p:tags r:id="rId1"/>
            </p:custDataLst>
          </p:nvPr>
        </p:nvSpPr>
        <p:spPr>
          <a:xfrm>
            <a:off x="513246" y="1325245"/>
            <a:ext cx="1098646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挑战二：如何保障数据</a:t>
            </a: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的安全与合规（</a:t>
            </a:r>
            <a:r>
              <a:rPr lang="en-US" altLang="zh-CN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Data Security and Compliance</a:t>
            </a: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）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数据泄漏风险大、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成本高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数据滥用需要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规范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</p:txBody>
      </p:sp>
      <p:pic>
        <p:nvPicPr>
          <p:cNvPr id="4" name="图片 3" descr="dat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450" y="2705100"/>
            <a:ext cx="3893185" cy="3272155"/>
          </a:xfrm>
          <a:prstGeom prst="rect">
            <a:avLst/>
          </a:prstGeom>
        </p:spPr>
      </p:pic>
      <p:pic>
        <p:nvPicPr>
          <p:cNvPr id="3" name="图片 2" descr="se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80" y="3034030"/>
            <a:ext cx="7156450" cy="19558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723900" y="385445"/>
            <a:ext cx="3230880" cy="44386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>
                <a:latin typeface="黑体" charset="0"/>
                <a:ea typeface="黑体" charset="0"/>
              </a:rPr>
              <a:t>大数据</a:t>
            </a:r>
            <a:r>
              <a:rPr lang="zh-CN" altLang="en-US" sz="2800" b="1">
                <a:latin typeface="黑体" charset="0"/>
                <a:ea typeface="黑体" charset="0"/>
              </a:rPr>
              <a:t>时代的挑战</a:t>
            </a:r>
            <a:endParaRPr lang="zh-CN" altLang="en-US" sz="2800" b="1">
              <a:latin typeface="黑体" charset="0"/>
              <a:ea typeface="黑体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7" name="内容占位符 2"/>
          <p:cNvSpPr txBox="1"/>
          <p:nvPr>
            <p:custDataLst>
              <p:tags r:id="rId1"/>
            </p:custDataLst>
          </p:nvPr>
        </p:nvSpPr>
        <p:spPr>
          <a:xfrm>
            <a:off x="513080" y="1325245"/>
            <a:ext cx="10986770" cy="49377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挑战三：如何将数据</a:t>
            </a: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流动到最需要它的人手中？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数据市场（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Data Market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）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数据市场的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基本架构？数据市场有哪些基本要求与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设计目标？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marL="457200" lvl="1" indent="0" fontAlgn="base">
              <a:buFont typeface="Arial" panose="020B0604020202090204" pitchFamily="34" charset="0"/>
              <a:buNone/>
            </a:pP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marL="0" indent="0" fontAlgn="base">
              <a:buNone/>
            </a:pP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挑战四：如何</a:t>
            </a: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实施数据定价（</a:t>
            </a:r>
            <a:r>
              <a:rPr lang="en-US" altLang="zh-CN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Data Pricing</a:t>
            </a: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）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数据定价与传统定价的区别？有什么新的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要求？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如何设计适合于数据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的定价机制？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marL="0" indent="0" fontAlgn="base">
              <a:buNone/>
            </a:pP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marL="0" indent="0" fontAlgn="base">
              <a:buNone/>
            </a:pP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挑战五：如何衡量数据的价值（</a:t>
            </a:r>
            <a:r>
              <a:rPr lang="en-US" altLang="zh-CN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Data Valuation</a:t>
            </a:r>
            <a:r>
              <a:rPr lang="zh-CN" altLang="en-US" b="1" dirty="0">
                <a:latin typeface="Times New Roman Regular" panose="02020603050405020304" charset="0"/>
                <a:ea typeface="黑体" charset="0"/>
                <a:cs typeface="Times New Roman Regular" panose="02020603050405020304" charset="0"/>
              </a:rPr>
              <a:t>）</a:t>
            </a:r>
            <a:endParaRPr lang="zh-CN" altLang="en-US" b="1" dirty="0">
              <a:latin typeface="Times New Roman Regular" panose="02020603050405020304" charset="0"/>
              <a:ea typeface="黑体" charset="0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en-US" altLang="zh-CN" sz="2400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</a:rPr>
              <a:t>Data Shapley</a:t>
            </a:r>
            <a:endParaRPr lang="en-US" altLang="zh-CN" sz="2400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如何解决</a:t>
            </a: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 Shapley 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值的计算困难性？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  <a:sym typeface="+mn-ea"/>
            </a:endParaRPr>
          </a:p>
          <a:p>
            <a:pPr lvl="1" fontAlgn="base">
              <a:buFont typeface="Arial" panose="020B0604020202090204" pitchFamily="34" charset="0"/>
              <a:buChar char="•"/>
            </a:pPr>
            <a:r>
              <a:rPr lang="en-US" altLang="zh-CN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Data Shapley 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如何应用于提升机器学习</a:t>
            </a:r>
            <a:r>
              <a:rPr lang="zh-CN" altLang="en-US" b="1" dirty="0">
                <a:latin typeface="Times New Roman Regular" panose="02020603050405020304" charset="0"/>
                <a:ea typeface="华文宋体" panose="02010600040101010101" charset="-122"/>
                <a:cs typeface="Times New Roman Regular" panose="02020603050405020304" charset="0"/>
                <a:sym typeface="+mn-ea"/>
              </a:rPr>
              <a:t>模型准确率？</a:t>
            </a:r>
            <a:endParaRPr lang="zh-CN" altLang="en-US" b="1" dirty="0">
              <a:latin typeface="Times New Roman Regular" panose="02020603050405020304" charset="0"/>
              <a:ea typeface="华文宋体" panose="02010600040101010101" charset="-122"/>
              <a:cs typeface="Times New Roman Regular" panose="02020603050405020304" charset="0"/>
              <a:sym typeface="+mn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F1A57F-7590-DA4B-A3C4-2D26B37BD10B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标题 1"/>
          <p:cNvSpPr>
            <a:spLocks noGrp="1"/>
          </p:cNvSpPr>
          <p:nvPr/>
        </p:nvSpPr>
        <p:spPr>
          <a:xfrm>
            <a:off x="723721" y="327987"/>
            <a:ext cx="6681125" cy="713696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b="1">
                <a:latin typeface="黑体" charset="0"/>
                <a:ea typeface="黑体" charset="0"/>
              </a:rPr>
              <a:t>课程时间</a:t>
            </a:r>
            <a:r>
              <a:rPr lang="zh-CN" altLang="en-US" sz="2800" b="1">
                <a:latin typeface="黑体" charset="0"/>
                <a:ea typeface="黑体" charset="0"/>
              </a:rPr>
              <a:t>安排</a:t>
            </a:r>
            <a:endParaRPr lang="zh-CN" altLang="en-US" sz="2800" b="1">
              <a:latin typeface="黑体" charset="0"/>
              <a:ea typeface="黑体" charset="0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652145" y="1041400"/>
          <a:ext cx="10766425" cy="5406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4430"/>
                <a:gridCol w="5270500"/>
                <a:gridCol w="4341495"/>
              </a:tblGrid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时间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课程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内容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主讲人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  <a:tr h="4464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7.1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数据要素市场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简介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  <a:sym typeface="+mn-ea"/>
                        </a:rPr>
                        <a:t>Teacher / TA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7.2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数据合规与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安全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  <a:sym typeface="+mn-ea"/>
                        </a:rPr>
                        <a:t>Teacher / TA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7.3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数据定价基础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  <a:sym typeface="+mn-ea"/>
                        </a:rPr>
                        <a:t>Teacher / TA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7.4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非合作博弈论基础（</a:t>
                      </a: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I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）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TA / Teacher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7.5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数据要素准备（约</a:t>
                      </a: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 1h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）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非合作博弈论基础（</a:t>
                      </a: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II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）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禹晓辉（加拿大约克大学）</a:t>
                      </a: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/ 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TA / Teacher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7.8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拍卖、机制设计与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数据定价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徐海峰（芝加哥大学）</a:t>
                      </a: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/ Teacher / TA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7.9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在线学习算法与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数据定价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TA / Teacher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7.10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动态博弈与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数据定价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TA</a:t>
                      </a: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  <a:sym typeface="+mn-ea"/>
                        </a:rPr>
                        <a:t> / Teacher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7.11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合作博弈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论基础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TA</a:t>
                      </a: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  <a:sym typeface="+mn-ea"/>
                        </a:rPr>
                        <a:t> / Teacher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4584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7.12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Shapley 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值的计算与</a:t>
                      </a:r>
                      <a:r>
                        <a:rPr lang="zh-CN" altLang="en-US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应用</a:t>
                      </a:r>
                      <a:endParaRPr lang="zh-CN" altLang="en-US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 b="1">
                          <a:latin typeface="Times New Roman Regular" panose="02020603050405020304" charset="0"/>
                          <a:ea typeface="华文宋体" panose="02010600040101010101" charset="-122"/>
                          <a:cs typeface="Times New Roman Regular" panose="02020603050405020304" charset="0"/>
                        </a:rPr>
                        <a:t>Teacher / TA</a:t>
                      </a:r>
                      <a:endParaRPr lang="en-US" altLang="zh-CN" sz="2000" b="1">
                        <a:latin typeface="Times New Roman Regular" panose="02020603050405020304" charset="0"/>
                        <a:ea typeface="华文宋体" panose="02010600040101010101" charset="-122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TEMPLATE_CATEGORY" val="diagram"/>
  <p:tag name="KSO_WM_TEMPLATE_INDEX" val="20185738"/>
  <p:tag name="KSO_WM_UNIT_TYPE" val="o_h_h_f"/>
  <p:tag name="KSO_WM_UNIT_INDEX" val="1_2_1_1"/>
  <p:tag name="KSO_WM_UNIT_ID" val="diagram20185738_3*o_h_h_f*1_2_1_1"/>
  <p:tag name="KSO_WM_UNIT_LAYERLEVEL" val="1_1_1_1"/>
  <p:tag name="KSO_WM_UNIT_HIGHLIGHT" val="0"/>
  <p:tag name="KSO_WM_UNIT_COMPATIBLE" val="0"/>
  <p:tag name="KSO_WM_BEAUTIFY_FLAG" val="#wm#"/>
  <p:tag name="KSO_WM_TAG_VERSION" val="1.0"/>
  <p:tag name="KSO_WM_DIAGRAM_GROUP_CODE" val="o1-1"/>
  <p:tag name="KSO_WM_UNIT_PRESET_TEXT" val="单击此处添加文本具体内容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DIAGRAM_VIRTUALLY_FRAME" val="{&quot;height&quot;:362.2,&quot;left&quot;:270.0186614173228,&quot;top&quot;:125.15,&quot;width&quot;:693.3741732283464}"/>
</p:tagLst>
</file>

<file path=ppt/tags/tag11.xml><?xml version="1.0" encoding="utf-8"?>
<p:tagLst xmlns:p="http://schemas.openxmlformats.org/presentationml/2006/main">
  <p:tag name="KSO_WM_TEMPLATE_CATEGORY" val="diagram"/>
  <p:tag name="KSO_WM_TEMPLATE_INDEX" val="20185738"/>
  <p:tag name="KSO_WM_UNIT_TYPE" val="o_h_h_f"/>
  <p:tag name="KSO_WM_UNIT_INDEX" val="1_1_1_1"/>
  <p:tag name="KSO_WM_UNIT_ID" val="diagram20185738_3*o_h_h_f*1_1_1_1"/>
  <p:tag name="KSO_WM_UNIT_LAYERLEVEL" val="1_1_1_1"/>
  <p:tag name="KSO_WM_UNIT_HIGHLIGHT" val="0"/>
  <p:tag name="KSO_WM_UNIT_COMPATIBLE" val="0"/>
  <p:tag name="KSO_WM_BEAUTIFY_FLAG" val="#wm#"/>
  <p:tag name="KSO_WM_TAG_VERSION" val="1.0"/>
  <p:tag name="KSO_WM_DIAGRAM_GROUP_CODE" val="o1-1"/>
  <p:tag name="KSO_WM_UNIT_PRESET_TEXT" val="单击此处添加文本具体内容"/>
  <p:tag name="KSO_WM_UNIT_NOCLEAR" val="0"/>
  <p:tag name="KSO_WM_UNIT_DIAGRAM_ISNUMVISUAL" val="0"/>
  <p:tag name="KSO_WM_UNIT_DIAGRAM_ISREFERUNIT" val="0"/>
  <p:tag name="KSO_WM_UNIT_VALUE" val="18"/>
  <p:tag name="KSO_WM_UNIT_TEXT_FILL_FORE_SCHEMECOLOR_INDEX" val="13"/>
  <p:tag name="KSO_WM_UNIT_TEXT_FILL_TYPE" val="1"/>
  <p:tag name="KSO_WM_DIAGRAM_VIRTUALLY_FRAME" val="{&quot;height&quot;:362.2,&quot;left&quot;:270.0186614173228,&quot;top&quot;:125.15,&quot;width&quot;:693.3741732283464}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o1-1"/>
  <p:tag name="KSO_WM_UNIT_ID" val="diagram20185738_3*o_h_i*1_4_1"/>
  <p:tag name="KSO_WM_TEMPLATE_CATEGORY" val="diagram"/>
  <p:tag name="KSO_WM_TEMPLATE_INDEX" val="20185738"/>
  <p:tag name="KSO_WM_UNIT_LAYERLEVEL" val="1_1_1"/>
  <p:tag name="KSO_WM_TAG_VERSION" val="1.0"/>
  <p:tag name="KSO_WM_BEAUTIFY_FLAG" val="#wm#"/>
  <p:tag name="KSO_WM_UNIT_TYPE" val="o_h_i"/>
  <p:tag name="KSO_WM_UNIT_INDEX" val="1_4_1"/>
  <p:tag name="KSO_WM_UNIT_FILL_FORE_SCHEMECOLOR_INDEX" val="8"/>
  <p:tag name="KSO_WM_UNIT_FILL_TYPE" val="1"/>
  <p:tag name="KSO_WM_UNIT_TEXT_FILL_FORE_SCHEMECOLOR_INDEX" val="2"/>
  <p:tag name="KSO_WM_UNIT_TEXT_FILL_TYPE" val="1"/>
  <p:tag name="KSO_WM_DIAGRAM_VIRTUALLY_FRAME" val="{&quot;height&quot;:362.2,&quot;left&quot;:270.0186614173228,&quot;top&quot;:125.15,&quot;width&quot;:693.3741732283464}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o1-1"/>
  <p:tag name="KSO_WM_UNIT_ID" val="diagram20185738_3*o_h_i*1_3_1"/>
  <p:tag name="KSO_WM_TEMPLATE_CATEGORY" val="diagram"/>
  <p:tag name="KSO_WM_TEMPLATE_INDEX" val="20185738"/>
  <p:tag name="KSO_WM_UNIT_LAYERLEVEL" val="1_1_1"/>
  <p:tag name="KSO_WM_TAG_VERSION" val="1.0"/>
  <p:tag name="KSO_WM_BEAUTIFY_FLAG" val="#wm#"/>
  <p:tag name="KSO_WM_UNIT_TYPE" val="o_h_i"/>
  <p:tag name="KSO_WM_UNIT_INDEX" val="1_3_1"/>
  <p:tag name="KSO_WM_UNIT_FILL_FORE_SCHEMECOLOR_INDEX" val="7"/>
  <p:tag name="KSO_WM_UNIT_FILL_TYPE" val="1"/>
  <p:tag name="KSO_WM_UNIT_TEXT_FILL_FORE_SCHEMECOLOR_INDEX" val="2"/>
  <p:tag name="KSO_WM_UNIT_TEXT_FILL_TYPE" val="1"/>
  <p:tag name="KSO_WM_DIAGRAM_VIRTUALLY_FRAME" val="{&quot;height&quot;:362.2,&quot;left&quot;:270.0186614173228,&quot;top&quot;:125.15,&quot;width&quot;:693.3741732283464}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o1-1"/>
  <p:tag name="KSO_WM_UNIT_ID" val="diagram20185738_3*o_h_i*1_2_1"/>
  <p:tag name="KSO_WM_TEMPLATE_CATEGORY" val="diagram"/>
  <p:tag name="KSO_WM_TEMPLATE_INDEX" val="20185738"/>
  <p:tag name="KSO_WM_UNIT_LAYERLEVEL" val="1_1_1"/>
  <p:tag name="KSO_WM_TAG_VERSION" val="1.0"/>
  <p:tag name="KSO_WM_BEAUTIFY_FLAG" val="#wm#"/>
  <p:tag name="KSO_WM_UNIT_TYPE" val="o_h_i"/>
  <p:tag name="KSO_WM_UNIT_INDEX" val="1_2_1"/>
  <p:tag name="KSO_WM_UNIT_FILL_FORE_SCHEMECOLOR_INDEX" val="6"/>
  <p:tag name="KSO_WM_UNIT_FILL_TYPE" val="1"/>
  <p:tag name="KSO_WM_UNIT_TEXT_FILL_FORE_SCHEMECOLOR_INDEX" val="2"/>
  <p:tag name="KSO_WM_UNIT_TEXT_FILL_TYPE" val="1"/>
  <p:tag name="KSO_WM_DIAGRAM_VIRTUALLY_FRAME" val="{&quot;height&quot;:362.2,&quot;left&quot;:270.0186614173228,&quot;top&quot;:125.15,&quot;width&quot;:693.3741732283464}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o1-1"/>
  <p:tag name="KSO_WM_UNIT_ID" val="diagram20185738_3*o_h_i*1_1_1"/>
  <p:tag name="KSO_WM_TEMPLATE_CATEGORY" val="diagram"/>
  <p:tag name="KSO_WM_TEMPLATE_INDEX" val="20185738"/>
  <p:tag name="KSO_WM_UNIT_LAYERLEVEL" val="1_1_1"/>
  <p:tag name="KSO_WM_TAG_VERSION" val="1.0"/>
  <p:tag name="KSO_WM_BEAUTIFY_FLAG" val="#wm#"/>
  <p:tag name="KSO_WM_UNIT_TYPE" val="o_h_i"/>
  <p:tag name="KSO_WM_UNIT_INDEX" val="1_1_1"/>
  <p:tag name="KSO_WM_UNIT_FILL_FORE_SCHEMECOLOR_INDEX" val="5"/>
  <p:tag name="KSO_WM_UNIT_FILL_TYPE" val="1"/>
  <p:tag name="KSO_WM_UNIT_TEXT_FILL_FORE_SCHEMECOLOR_INDEX" val="2"/>
  <p:tag name="KSO_WM_UNIT_TEXT_FILL_TYPE" val="1"/>
  <p:tag name="KSO_WM_DIAGRAM_VIRTUALLY_FRAME" val="{&quot;height&quot;:362.2,&quot;left&quot;:270.0186614173228,&quot;top&quot;:125.15,&quot;width&quot;:693.3741732283464}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o1-1"/>
  <p:tag name="KSO_WM_UNIT_ID" val="diagram20185738_3*o_h_a*1_1_1"/>
  <p:tag name="KSO_WM_TEMPLATE_CATEGORY" val="diagram"/>
  <p:tag name="KSO_WM_TEMPLATE_INDEX" val="20185738"/>
  <p:tag name="KSO_WM_UNIT_LAYERLEVEL" val="1_1_1"/>
  <p:tag name="KSO_WM_TAG_VERSION" val="1.0"/>
  <p:tag name="KSO_WM_BEAUTIFY_FLAG" val="#wm#"/>
  <p:tag name="KSO_WM_UNIT_ISCONTENTSTITLE" val="0"/>
  <p:tag name="KSO_WM_UNIT_NOCLEAR" val="0"/>
  <p:tag name="KSO_WM_UNIT_TYPE" val="o_h_a"/>
  <p:tag name="KSO_WM_UNIT_INDEX" val="1_1_1"/>
  <p:tag name="KSO_WM_UNIT_PRESET_TEXT" val="添加标题"/>
  <p:tag name="KSO_WM_UNIT_VALUE" val="8"/>
  <p:tag name="KSO_WM_UNIT_TEXT_FILL_FORE_SCHEMECOLOR_INDEX" val="14"/>
  <p:tag name="KSO_WM_UNIT_TEXT_FILL_TYPE" val="1"/>
  <p:tag name="KSO_WM_DIAGRAM_VIRTUALLY_FRAME" val="{&quot;height&quot;:362.2,&quot;left&quot;:270.0186614173228,&quot;top&quot;:125.15,&quot;width&quot;:693.3741732283464}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o1-1"/>
  <p:tag name="KSO_WM_UNIT_ID" val="diagram20185738_3*o_h_a*1_2_1"/>
  <p:tag name="KSO_WM_TEMPLATE_CATEGORY" val="diagram"/>
  <p:tag name="KSO_WM_TEMPLATE_INDEX" val="20185738"/>
  <p:tag name="KSO_WM_UNIT_LAYERLEVEL" val="1_1_1"/>
  <p:tag name="KSO_WM_TAG_VERSION" val="1.0"/>
  <p:tag name="KSO_WM_BEAUTIFY_FLAG" val="#wm#"/>
  <p:tag name="KSO_WM_UNIT_ISCONTENTSTITLE" val="0"/>
  <p:tag name="KSO_WM_UNIT_NOCLEAR" val="0"/>
  <p:tag name="KSO_WM_UNIT_VALUE" val="8"/>
  <p:tag name="KSO_WM_UNIT_TYPE" val="o_h_a"/>
  <p:tag name="KSO_WM_UNIT_INDEX" val="1_2_1"/>
  <p:tag name="KSO_WM_UNIT_PRESET_TEXT" val="添加标题"/>
  <p:tag name="KSO_WM_UNIT_TEXT_FILL_FORE_SCHEMECOLOR_INDEX" val="14"/>
  <p:tag name="KSO_WM_UNIT_TEXT_FILL_TYPE" val="1"/>
  <p:tag name="KSO_WM_DIAGRAM_VIRTUALLY_FRAME" val="{&quot;height&quot;:362.2,&quot;left&quot;:270.0186614173228,&quot;top&quot;:125.15,&quot;width&quot;:693.3741732283464}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o1-1"/>
  <p:tag name="KSO_WM_UNIT_ID" val="diagram20185738_3*o_h_a*1_3_1"/>
  <p:tag name="KSO_WM_TEMPLATE_CATEGORY" val="diagram"/>
  <p:tag name="KSO_WM_TEMPLATE_INDEX" val="20185738"/>
  <p:tag name="KSO_WM_UNIT_LAYERLEVEL" val="1_1_1"/>
  <p:tag name="KSO_WM_TAG_VERSION" val="1.0"/>
  <p:tag name="KSO_WM_BEAUTIFY_FLAG" val="#wm#"/>
  <p:tag name="KSO_WM_UNIT_ISCONTENTSTITLE" val="0"/>
  <p:tag name="KSO_WM_UNIT_NOCLEAR" val="0"/>
  <p:tag name="KSO_WM_UNIT_TYPE" val="o_h_a"/>
  <p:tag name="KSO_WM_UNIT_INDEX" val="1_3_1"/>
  <p:tag name="KSO_WM_UNIT_PRESET_TEXT" val="添加标题"/>
  <p:tag name="KSO_WM_UNIT_VALUE" val="5"/>
  <p:tag name="KSO_WM_UNIT_TEXT_FILL_FORE_SCHEMECOLOR_INDEX" val="14"/>
  <p:tag name="KSO_WM_UNIT_TEXT_FILL_TYPE" val="1"/>
  <p:tag name="KSO_WM_DIAGRAM_VIRTUALLY_FRAME" val="{&quot;height&quot;:362.2,&quot;left&quot;:270.0186614173228,&quot;top&quot;:125.15,&quot;width&quot;:693.3741732283464}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o1-1"/>
  <p:tag name="KSO_WM_UNIT_ID" val="diagram20185738_3*o_h_a*1_4_1"/>
  <p:tag name="KSO_WM_TEMPLATE_CATEGORY" val="diagram"/>
  <p:tag name="KSO_WM_TEMPLATE_INDEX" val="20185738"/>
  <p:tag name="KSO_WM_UNIT_LAYERLEVEL" val="1_1_1"/>
  <p:tag name="KSO_WM_TAG_VERSION" val="1.0"/>
  <p:tag name="KSO_WM_BEAUTIFY_FLAG" val="#wm#"/>
  <p:tag name="KSO_WM_UNIT_ISCONTENTSTITLE" val="0"/>
  <p:tag name="KSO_WM_UNIT_NOCLEAR" val="0"/>
  <p:tag name="KSO_WM_UNIT_TYPE" val="o_h_a"/>
  <p:tag name="KSO_WM_UNIT_INDEX" val="1_4_1"/>
  <p:tag name="KSO_WM_UNIT_PRESET_TEXT" val="标题"/>
  <p:tag name="KSO_WM_UNIT_VALUE" val="2"/>
  <p:tag name="KSO_WM_UNIT_TEXT_FILL_FORE_SCHEMECOLOR_INDEX" val="14"/>
  <p:tag name="KSO_WM_UNIT_TEXT_FILL_TYPE" val="1"/>
  <p:tag name="KSO_WM_DIAGRAM_VIRTUALLY_FRAME" val="{&quot;height&quot;:362.2,&quot;left&quot;:270.0186614173228,&quot;top&quot;:125.15,&quot;width&quot;:693.3741732283464}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TABLE_ENDDRAG_ORIGIN_RECT" val="847*397"/>
  <p:tag name="TABLE_ENDDRAG_RECT" val="51*95*847*397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TEMPLATE_CATEGORY" val="diagram"/>
  <p:tag name="KSO_WM_TEMPLATE_INDEX" val="20185738"/>
  <p:tag name="KSO_WM_UNIT_TYPE" val="o_h_i"/>
  <p:tag name="KSO_WM_UNIT_INDEX" val="1_2_2"/>
  <p:tag name="KSO_WM_UNIT_ID" val="diagram20185738_3*o_h_i*1_2_2"/>
  <p:tag name="KSO_WM_UNIT_LAYERLEVEL" val="1_1_1"/>
  <p:tag name="KSO_WM_BEAUTIFY_FLAG" val="#wm#"/>
  <p:tag name="KSO_WM_TAG_VERSION" val="1.0"/>
  <p:tag name="KSO_WM_DIAGRAM_GROUP_CODE" val="o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2"/>
  <p:tag name="KSO_WM_UNIT_TEXT_FILL_TYPE" val="1"/>
  <p:tag name="KSO_WM_DIAGRAM_VIRTUALLY_FRAME" val="{&quot;height&quot;:362.2,&quot;left&quot;:270.0186614173228,&quot;top&quot;:125.15,&quot;width&quot;:693.3741732283464}"/>
</p:tagLst>
</file>

<file path=ppt/tags/tag5.xml><?xml version="1.0" encoding="utf-8"?>
<p:tagLst xmlns:p="http://schemas.openxmlformats.org/presentationml/2006/main">
  <p:tag name="KSO_WM_TEMPLATE_CATEGORY" val="diagram"/>
  <p:tag name="KSO_WM_TEMPLATE_INDEX" val="20185738"/>
  <p:tag name="KSO_WM_UNIT_TYPE" val="o_h_i"/>
  <p:tag name="KSO_WM_UNIT_INDEX" val="1_3_2"/>
  <p:tag name="KSO_WM_UNIT_ID" val="diagram20185738_3*o_h_i*1_3_2"/>
  <p:tag name="KSO_WM_UNIT_LAYERLEVEL" val="1_1_1"/>
  <p:tag name="KSO_WM_BEAUTIFY_FLAG" val="#wm#"/>
  <p:tag name="KSO_WM_TAG_VERSION" val="1.0"/>
  <p:tag name="KSO_WM_DIAGRAM_GROUP_CODE" val="o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7"/>
  <p:tag name="KSO_WM_UNIT_FILL_TYPE" val="1"/>
  <p:tag name="KSO_WM_UNIT_TEXT_FILL_FORE_SCHEMECOLOR_INDEX" val="2"/>
  <p:tag name="KSO_WM_UNIT_TEXT_FILL_TYPE" val="1"/>
  <p:tag name="KSO_WM_DIAGRAM_VIRTUALLY_FRAME" val="{&quot;height&quot;:362.2,&quot;left&quot;:270.0186614173228,&quot;top&quot;:125.15,&quot;width&quot;:693.3741732283464}"/>
</p:tagLst>
</file>

<file path=ppt/tags/tag6.xml><?xml version="1.0" encoding="utf-8"?>
<p:tagLst xmlns:p="http://schemas.openxmlformats.org/presentationml/2006/main">
  <p:tag name="KSO_WM_TEMPLATE_CATEGORY" val="diagram"/>
  <p:tag name="KSO_WM_TEMPLATE_INDEX" val="20185738"/>
  <p:tag name="KSO_WM_UNIT_TYPE" val="o_h_i"/>
  <p:tag name="KSO_WM_UNIT_INDEX" val="1_4_2"/>
  <p:tag name="KSO_WM_UNIT_ID" val="diagram20185738_3*o_h_i*1_4_2"/>
  <p:tag name="KSO_WM_UNIT_LAYERLEVEL" val="1_1_1"/>
  <p:tag name="KSO_WM_BEAUTIFY_FLAG" val="#wm#"/>
  <p:tag name="KSO_WM_TAG_VERSION" val="1.0"/>
  <p:tag name="KSO_WM_DIAGRAM_GROUP_CODE" val="o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8"/>
  <p:tag name="KSO_WM_UNIT_FILL_TYPE" val="1"/>
  <p:tag name="KSO_WM_UNIT_TEXT_FILL_FORE_SCHEMECOLOR_INDEX" val="2"/>
  <p:tag name="KSO_WM_UNIT_TEXT_FILL_TYPE" val="1"/>
  <p:tag name="KSO_WM_DIAGRAM_VIRTUALLY_FRAME" val="{&quot;height&quot;:362.2,&quot;left&quot;:270.0186614173228,&quot;top&quot;:125.15,&quot;width&quot;:693.3741732283464}"/>
</p:tagLst>
</file>

<file path=ppt/tags/tag7.xml><?xml version="1.0" encoding="utf-8"?>
<p:tagLst xmlns:p="http://schemas.openxmlformats.org/presentationml/2006/main">
  <p:tag name="KSO_WM_TEMPLATE_CATEGORY" val="diagram"/>
  <p:tag name="KSO_WM_TEMPLATE_INDEX" val="20185738"/>
  <p:tag name="KSO_WM_UNIT_TYPE" val="o_h_i"/>
  <p:tag name="KSO_WM_UNIT_INDEX" val="1_1_2"/>
  <p:tag name="KSO_WM_UNIT_ID" val="diagram20185738_3*o_h_i*1_1_2"/>
  <p:tag name="KSO_WM_UNIT_LAYERLEVEL" val="1_1_1"/>
  <p:tag name="KSO_WM_BEAUTIFY_FLAG" val="#wm#"/>
  <p:tag name="KSO_WM_TAG_VERSION" val="1.0"/>
  <p:tag name="KSO_WM_DIAGRAM_GROUP_CODE" val="o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DIAGRAM_VIRTUALLY_FRAME" val="{&quot;height&quot;:362.2,&quot;left&quot;:270.0186614173228,&quot;top&quot;:125.15,&quot;width&quot;:693.3741732283464}"/>
</p:tagLst>
</file>

<file path=ppt/tags/tag8.xml><?xml version="1.0" encoding="utf-8"?>
<p:tagLst xmlns:p="http://schemas.openxmlformats.org/presentationml/2006/main">
  <p:tag name="KSO_WM_TEMPLATE_CATEGORY" val="diagram"/>
  <p:tag name="KSO_WM_TEMPLATE_INDEX" val="20185738"/>
  <p:tag name="KSO_WM_UNIT_TYPE" val="o_h_h_f"/>
  <p:tag name="KSO_WM_UNIT_INDEX" val="1_4_1_1"/>
  <p:tag name="KSO_WM_UNIT_ID" val="diagram20185738_3*o_h_h_f*1_4_1_1"/>
  <p:tag name="KSO_WM_UNIT_LAYERLEVEL" val="1_1_1_1"/>
  <p:tag name="KSO_WM_UNIT_HIGHLIGHT" val="0"/>
  <p:tag name="KSO_WM_UNIT_COMPATIBLE" val="0"/>
  <p:tag name="KSO_WM_BEAUTIFY_FLAG" val="#wm#"/>
  <p:tag name="KSO_WM_TAG_VERSION" val="1.0"/>
  <p:tag name="KSO_WM_DIAGRAM_GROUP_CODE" val="o1-1"/>
  <p:tag name="KSO_WM_UNIT_PRESET_TEXT" val="单击此处添加文本具体内容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DIAGRAM_VIRTUALLY_FRAME" val="{&quot;height&quot;:362.2,&quot;left&quot;:270.0186614173228,&quot;top&quot;:125.15,&quot;width&quot;:693.3741732283464}"/>
</p:tagLst>
</file>

<file path=ppt/tags/tag9.xml><?xml version="1.0" encoding="utf-8"?>
<p:tagLst xmlns:p="http://schemas.openxmlformats.org/presentationml/2006/main">
  <p:tag name="KSO_WM_TEMPLATE_CATEGORY" val="diagram"/>
  <p:tag name="KSO_WM_TEMPLATE_INDEX" val="20185738"/>
  <p:tag name="KSO_WM_UNIT_TYPE" val="o_h_h_f"/>
  <p:tag name="KSO_WM_UNIT_INDEX" val="1_3_1_1"/>
  <p:tag name="KSO_WM_UNIT_ID" val="diagram20185738_3*o_h_h_f*1_3_1_1"/>
  <p:tag name="KSO_WM_UNIT_LAYERLEVEL" val="1_1_1_1"/>
  <p:tag name="KSO_WM_UNIT_HIGHLIGHT" val="0"/>
  <p:tag name="KSO_WM_UNIT_COMPATIBLE" val="0"/>
  <p:tag name="KSO_WM_BEAUTIFY_FLAG" val="#wm#"/>
  <p:tag name="KSO_WM_TAG_VERSION" val="1.0"/>
  <p:tag name="KSO_WM_DIAGRAM_GROUP_CODE" val="o1-1"/>
  <p:tag name="KSO_WM_UNIT_PRESET_TEXT" val="单击此处添加文本具体内容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DIAGRAM_VIRTUALLY_FRAME" val="{&quot;height&quot;:362.2,&quot;left&quot;:270.0186614173228,&quot;top&quot;:125.15,&quot;width&quot;:693.3741732283464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2264</Words>
  <Application>WPS 演示</Application>
  <PresentationFormat>宽屏</PresentationFormat>
  <Paragraphs>239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4" baseType="lpstr">
      <vt:lpstr>Arial</vt:lpstr>
      <vt:lpstr>宋体</vt:lpstr>
      <vt:lpstr>Wingdings</vt:lpstr>
      <vt:lpstr>黑体</vt:lpstr>
      <vt:lpstr>汉仪中黑KW</vt:lpstr>
      <vt:lpstr>Songti SC Black</vt:lpstr>
      <vt:lpstr>Times New Roman Regular</vt:lpstr>
      <vt:lpstr>华文宋体</vt:lpstr>
      <vt:lpstr>Times New Roman Bold Italic</vt:lpstr>
      <vt:lpstr>Times New Roman Bold</vt:lpstr>
      <vt:lpstr>微软雅黑</vt:lpstr>
      <vt:lpstr>汉仪旗黑</vt:lpstr>
      <vt:lpstr>Wingdings</vt:lpstr>
      <vt:lpstr>等线</vt:lpstr>
      <vt:lpstr>汉仪中等线KW</vt:lpstr>
      <vt:lpstr>宋体</vt:lpstr>
      <vt:lpstr>Arial Unicode MS</vt:lpstr>
      <vt:lpstr>等线 Light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Group User</dc:creator>
  <cp:lastModifiedBy>Expert  Wu</cp:lastModifiedBy>
  <cp:revision>63</cp:revision>
  <dcterms:created xsi:type="dcterms:W3CDTF">2024-06-30T09:15:19Z</dcterms:created>
  <dcterms:modified xsi:type="dcterms:W3CDTF">2024-06-30T09:15:19Z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641BA4778EEDDFC937E47366B3E6B68F_42</vt:lpwstr>
  </property>
  <property fmtid="{D5CDD505-2E9C-101B-9397-08002B2CF9AE}" pid="3" name="KSOProductBuildVer">
    <vt:lpwstr>2052-6.6.1.8808</vt:lpwstr>
  </property>
</Properties>
</file>

<file path=docProps/thumbnail.jpeg>
</file>